
<file path=[Content_Types].xml><?xml version="1.0" encoding="utf-8"?>
<Types xmlns="http://schemas.openxmlformats.org/package/2006/content-types">
  <Override PartName="/ppt/slides/slide47.xml" ContentType="application/vnd.openxmlformats-officedocument.presentationml.slide+xml"/>
  <Override PartName="/ppt/tags/tag8.xml" ContentType="application/vnd.openxmlformats-officedocument.presentationml.tags+xml"/>
  <Override PartName="/ppt/slides/slide36.xml" ContentType="application/vnd.openxmlformats-officedocument.presentationml.slide+xml"/>
  <Override PartName="/ppt/slides/slide25.xml" ContentType="application/vnd.openxmlformats-officedocument.presentationml.slide+xml"/>
  <Override PartName="/ppt/slideLayouts/slideLayout2.xml" ContentType="application/vnd.openxmlformats-officedocument.presentationml.slideLayout+xml"/>
  <Override PartName="/ppt/tags/tag49.xml" ContentType="application/vnd.openxmlformats-officedocument.presentationml.tags+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tags/tag38.xml" ContentType="application/vnd.openxmlformats-officedocument.presentationml.tags+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34.xml" ContentType="application/vnd.openxmlformats-officedocument.presentationml.tags+xml"/>
  <Override PartName="/ppt/tags/tag52.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tags/tag41.xml" ContentType="application/vnd.openxmlformats-officedocument.presentationml.tags+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30.xml" ContentType="application/vnd.openxmlformats-officedocument.presentationml.tags+xml"/>
  <Default Extension="png" ContentType="image/png"/>
  <Default Extension="bin" ContentType="application/vnd.openxmlformats-officedocument.oleObject"/>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customXml/itemProps2.xml" ContentType="application/vnd.openxmlformats-officedocument.customXmlProperties+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tags/tag39.xml" ContentType="application/vnd.openxmlformats-officedocument.presentationml.tags+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tags/tag28.xml" ContentType="application/vnd.openxmlformats-officedocument.presentationml.tags+xml"/>
  <Override PartName="/docProps/app.xml" ContentType="application/vnd.openxmlformats-officedocument.extended-properties+xml"/>
  <Default Extension="wdp" ContentType="image/vnd.ms-photo"/>
  <Override PartName="/ppt/slides/slide11.xml" ContentType="application/vnd.openxmlformats-officedocument.presentationml.slide+xml"/>
  <Override PartName="/ppt/slides/slide40.xml" ContentType="application/vnd.openxmlformats-officedocument.presentationml.slide+xml"/>
  <Override PartName="/ppt/tags/tag17.xml" ContentType="application/vnd.openxmlformats-officedocument.presentationml.tags+xml"/>
  <Override PartName="/ppt/tags/tag35.xml" ContentType="application/vnd.openxmlformats-officedocument.presentationml.tags+xml"/>
  <Override PartName="/ppt/tags/tag46.xml" ContentType="application/vnd.openxmlformats-officedocument.presentationml.tags+xml"/>
  <Default Extension="vml" ContentType="application/vnd.openxmlformats-officedocument.vmlDrawing"/>
  <Override PartName="/ppt/slideLayouts/slideLayout10.xml" ContentType="application/vnd.openxmlformats-officedocument.presentationml.slideLayout+xml"/>
  <Override PartName="/ppt/tags/tag24.xml" ContentType="application/vnd.openxmlformats-officedocument.presentationml.tags+xml"/>
  <Override PartName="/ppt/tags/tag53.xml" ContentType="application/vnd.openxmlformats-officedocument.presentationml.tags+xml"/>
  <Override PartName="/ppt/tags/tag13.xml" ContentType="application/vnd.openxmlformats-officedocument.presentationml.tags+xml"/>
  <Override PartName="/ppt/tags/tag31.xml" ContentType="application/vnd.openxmlformats-officedocument.presentationml.tags+xml"/>
  <Override PartName="/ppt/tags/tag42.xml" ContentType="application/vnd.openxmlformats-officedocument.presentationml.tags+xml"/>
  <Override PartName="/ppt/slides/slide49.xml" ContentType="application/vnd.openxmlformats-officedocument.presentationml.slide+xml"/>
  <Override PartName="/ppt/handoutMasters/handoutMaster1.xml" ContentType="application/vnd.openxmlformats-officedocument.presentationml.handoutMaster+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Default Extension="rels" ContentType="application/vnd.openxmlformats-package.relationships+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tags/tag2.xml" ContentType="application/vnd.openxmlformats-officedocument.presentationml.tags+xml"/>
  <Override PartName="/ppt/slides/slide23.xml" ContentType="application/vnd.openxmlformats-officedocument.presentationml.slide+xml"/>
  <Override PartName="/ppt/slides/slide41.xml" ContentType="application/vnd.openxmlformats-officedocument.presentationml.slide+xml"/>
  <Override PartName="/ppt/tags/tag29.xml" ContentType="application/vnd.openxmlformats-officedocument.presentationml.tags+xml"/>
  <Override PartName="/ppt/tags/tag47.xml" ContentType="application/vnd.openxmlformats-officedocument.presentationml.tags+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ags/tag18.xml" ContentType="application/vnd.openxmlformats-officedocument.presentationml.tags+xml"/>
  <Override PartName="/ppt/tags/tag36.xml" ContentType="application/vnd.openxmlformats-officedocument.presentationml.tags+xml"/>
  <Override PartName="/ppt/tags/tag54.xml" ContentType="application/vnd.openxmlformats-officedocument.presentationml.tags+xml"/>
  <Override PartName="/ppt/tags/tag14.xml" ContentType="application/vnd.openxmlformats-officedocument.presentationml.tags+xml"/>
  <Override PartName="/ppt/tags/tag25.xml" ContentType="application/vnd.openxmlformats-officedocument.presentationml.tags+xml"/>
  <Override PartName="/ppt/tags/tag43.xml" ContentType="application/vnd.openxmlformats-officedocument.presentationml.tags+xml"/>
  <Override PartName="/ppt/tags/tag32.xml" ContentType="application/vnd.openxmlformats-officedocument.presentationml.tags+xml"/>
  <Override PartName="/ppt/tags/tag50.xml" ContentType="application/vnd.openxmlformats-officedocument.presentationml.tags+xml"/>
  <Override PartName="/ppt/slides/slide7.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Default Extension="jpeg" ContentType="image/jpeg"/>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tags/tag3.xml" ContentType="application/vnd.openxmlformats-officedocument.presentationml.tags+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tags/tag19.xml" ContentType="application/vnd.openxmlformats-officedocument.presentationml.tags+xml"/>
  <Override PartName="/ppt/tags/tag37.xml" ContentType="application/vnd.openxmlformats-officedocument.presentationml.tags+xml"/>
  <Override PartName="/ppt/tags/tag48.xml" ContentType="application/vnd.openxmlformats-officedocument.presentationml.tags+xml"/>
  <Override PartName="/ppt/slides/slide20.xml" ContentType="application/vnd.openxmlformats-officedocument.presentationml.slide+xml"/>
  <Override PartName="/ppt/tags/tag26.xml" ContentType="application/vnd.openxmlformats-officedocument.presentationml.tags+xml"/>
  <Override PartName="/ppt/tags/tag55.xml" ContentType="application/vnd.openxmlformats-officedocument.presentationml.tags+xml"/>
  <Override PartName="/ppt/tags/tag15.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22.xml" ContentType="application/vnd.openxmlformats-officedocument.presentationml.tags+xml"/>
  <Override PartName="/ppt/tags/tag40.xml" ContentType="application/vnd.openxmlformats-officedocument.presentationml.tags+xml"/>
  <Override PartName="/ppt/tags/tag51.xml" ContentType="application/vnd.openxmlformats-officedocument.presentationml.tags+xml"/>
  <Override PartName="/ppt/slides/slide8.xml" ContentType="application/vnd.openxmlformats-officedocument.presentationml.slide+xml"/>
  <Override PartName="/ppt/tags/tag11.xml" ContentType="application/vnd.openxmlformats-officedocument.presentationml.tags+xml"/>
  <Override PartName="/ppt/slides/slide29.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customXml/itemProps1.xml" ContentType="application/vnd.openxmlformats-officedocument.customXmlProperties+xml"/>
  <Override PartName="/ppt/slides/slide43.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gs/tag45.xml" ContentType="application/vnd.openxmlformats-officedocument.presentationml.tag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59"/>
  </p:notesMasterIdLst>
  <p:handoutMasterIdLst>
    <p:handoutMasterId r:id="rId60"/>
  </p:handoutMasterIdLst>
  <p:sldIdLst>
    <p:sldId id="257" r:id="rId2"/>
    <p:sldId id="259" r:id="rId3"/>
    <p:sldId id="304" r:id="rId4"/>
    <p:sldId id="305" r:id="rId5"/>
    <p:sldId id="260" r:id="rId6"/>
    <p:sldId id="306" r:id="rId7"/>
    <p:sldId id="266" r:id="rId8"/>
    <p:sldId id="267" r:id="rId9"/>
    <p:sldId id="268" r:id="rId10"/>
    <p:sldId id="269" r:id="rId11"/>
    <p:sldId id="327" r:id="rId12"/>
    <p:sldId id="307" r:id="rId13"/>
    <p:sldId id="308" r:id="rId14"/>
    <p:sldId id="261" r:id="rId15"/>
    <p:sldId id="272" r:id="rId16"/>
    <p:sldId id="311" r:id="rId17"/>
    <p:sldId id="316" r:id="rId18"/>
    <p:sldId id="326" r:id="rId19"/>
    <p:sldId id="312" r:id="rId20"/>
    <p:sldId id="315" r:id="rId21"/>
    <p:sldId id="313" r:id="rId22"/>
    <p:sldId id="317" r:id="rId23"/>
    <p:sldId id="309" r:id="rId24"/>
    <p:sldId id="314" r:id="rId25"/>
    <p:sldId id="330" r:id="rId26"/>
    <p:sldId id="318" r:id="rId27"/>
    <p:sldId id="319" r:id="rId28"/>
    <p:sldId id="321" r:id="rId29"/>
    <p:sldId id="320" r:id="rId30"/>
    <p:sldId id="270" r:id="rId31"/>
    <p:sldId id="274" r:id="rId32"/>
    <p:sldId id="281" r:id="rId33"/>
    <p:sldId id="282" r:id="rId34"/>
    <p:sldId id="328" r:id="rId35"/>
    <p:sldId id="273" r:id="rId36"/>
    <p:sldId id="277" r:id="rId37"/>
    <p:sldId id="276" r:id="rId38"/>
    <p:sldId id="278" r:id="rId39"/>
    <p:sldId id="279" r:id="rId40"/>
    <p:sldId id="294" r:id="rId41"/>
    <p:sldId id="280" r:id="rId42"/>
    <p:sldId id="295" r:id="rId43"/>
    <p:sldId id="287" r:id="rId44"/>
    <p:sldId id="324" r:id="rId45"/>
    <p:sldId id="323" r:id="rId46"/>
    <p:sldId id="325" r:id="rId47"/>
    <p:sldId id="288" r:id="rId48"/>
    <p:sldId id="289" r:id="rId49"/>
    <p:sldId id="291" r:id="rId50"/>
    <p:sldId id="292" r:id="rId51"/>
    <p:sldId id="293" r:id="rId52"/>
    <p:sldId id="298" r:id="rId53"/>
    <p:sldId id="300" r:id="rId54"/>
    <p:sldId id="301" r:id="rId55"/>
    <p:sldId id="303" r:id="rId56"/>
    <p:sldId id="302" r:id="rId57"/>
    <p:sldId id="322" r:id="rId58"/>
  </p:sldIdLst>
  <p:sldSz cx="9144000" cy="6858000" type="screen4x3"/>
  <p:notesSz cx="6881813"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FF99"/>
    <a:srgbClr val="FF9900"/>
    <a:srgbClr val="0000FF"/>
    <a:srgbClr val="0066FF"/>
    <a:srgbClr val="FF3300"/>
    <a:srgbClr val="FF000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49" autoAdjust="0"/>
    <p:restoredTop sz="84685" autoAdjust="0"/>
  </p:normalViewPr>
  <p:slideViewPr>
    <p:cSldViewPr snapToGrid="0">
      <p:cViewPr>
        <p:scale>
          <a:sx n="70" d="100"/>
          <a:sy n="70" d="100"/>
        </p:scale>
        <p:origin x="-1818" y="-9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6012"/>
    </p:cViewPr>
  </p:sorterViewPr>
  <p:notesViewPr>
    <p:cSldViewPr snapToGrid="0">
      <p:cViewPr varScale="1">
        <p:scale>
          <a:sx n="66" d="100"/>
          <a:sy n="66" d="100"/>
        </p:scale>
        <p:origin x="0" y="0"/>
      </p:cViewPr>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ustomXml" Target="../customXml/item2.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image" Target="../media/image4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82171" cy="464581"/>
          </a:xfrm>
          <a:prstGeom prst="rect">
            <a:avLst/>
          </a:prstGeom>
          <a:noFill/>
          <a:ln w="9525">
            <a:noFill/>
            <a:miter lim="800000"/>
            <a:headEnd/>
            <a:tailEnd/>
          </a:ln>
          <a:effectLst/>
        </p:spPr>
        <p:txBody>
          <a:bodyPr vert="horz" wrap="square" lIns="92940" tIns="46470" rIns="92940" bIns="46470" numCol="1" anchor="t" anchorCtr="0" compatLnSpc="1">
            <a:prstTxWarp prst="textNoShape">
              <a:avLst/>
            </a:prstTxWarp>
          </a:bodyPr>
          <a:lstStyle>
            <a:lvl1pPr>
              <a:defRPr sz="1200"/>
            </a:lvl1pPr>
          </a:lstStyle>
          <a:p>
            <a:pPr>
              <a:defRPr/>
            </a:pPr>
            <a:endParaRPr lang="en-US"/>
          </a:p>
        </p:txBody>
      </p:sp>
      <p:sp>
        <p:nvSpPr>
          <p:cNvPr id="8195" name="Rectangle 3"/>
          <p:cNvSpPr>
            <a:spLocks noGrp="1" noChangeArrowheads="1"/>
          </p:cNvSpPr>
          <p:nvPr>
            <p:ph type="dt" sz="quarter" idx="1"/>
          </p:nvPr>
        </p:nvSpPr>
        <p:spPr bwMode="auto">
          <a:xfrm>
            <a:off x="3898079" y="0"/>
            <a:ext cx="2982171" cy="464581"/>
          </a:xfrm>
          <a:prstGeom prst="rect">
            <a:avLst/>
          </a:prstGeom>
          <a:noFill/>
          <a:ln w="9525">
            <a:noFill/>
            <a:miter lim="800000"/>
            <a:headEnd/>
            <a:tailEnd/>
          </a:ln>
          <a:effectLst/>
        </p:spPr>
        <p:txBody>
          <a:bodyPr vert="horz" wrap="square" lIns="92940" tIns="46470" rIns="92940" bIns="46470" numCol="1" anchor="t" anchorCtr="0" compatLnSpc="1">
            <a:prstTxWarp prst="textNoShape">
              <a:avLst/>
            </a:prstTxWarp>
          </a:bodyPr>
          <a:lstStyle>
            <a:lvl1pPr algn="r">
              <a:defRPr sz="1200"/>
            </a:lvl1pPr>
          </a:lstStyle>
          <a:p>
            <a:pPr>
              <a:defRPr/>
            </a:pPr>
            <a:endParaRPr lang="en-US"/>
          </a:p>
        </p:txBody>
      </p:sp>
      <p:sp>
        <p:nvSpPr>
          <p:cNvPr id="8196" name="Rectangle 4"/>
          <p:cNvSpPr>
            <a:spLocks noGrp="1" noChangeArrowheads="1"/>
          </p:cNvSpPr>
          <p:nvPr>
            <p:ph type="ftr" sz="quarter" idx="2"/>
          </p:nvPr>
        </p:nvSpPr>
        <p:spPr bwMode="auto">
          <a:xfrm>
            <a:off x="0" y="8830227"/>
            <a:ext cx="2982171" cy="464581"/>
          </a:xfrm>
          <a:prstGeom prst="rect">
            <a:avLst/>
          </a:prstGeom>
          <a:noFill/>
          <a:ln w="9525">
            <a:noFill/>
            <a:miter lim="800000"/>
            <a:headEnd/>
            <a:tailEnd/>
          </a:ln>
          <a:effectLst/>
        </p:spPr>
        <p:txBody>
          <a:bodyPr vert="horz" wrap="square" lIns="92940" tIns="46470" rIns="92940" bIns="46470" numCol="1" anchor="b" anchorCtr="0" compatLnSpc="1">
            <a:prstTxWarp prst="textNoShape">
              <a:avLst/>
            </a:prstTxWarp>
          </a:bodyPr>
          <a:lstStyle>
            <a:lvl1pPr>
              <a:defRPr sz="1200"/>
            </a:lvl1pPr>
          </a:lstStyle>
          <a:p>
            <a:pPr>
              <a:defRPr/>
            </a:pPr>
            <a:endParaRPr lang="en-US"/>
          </a:p>
        </p:txBody>
      </p:sp>
      <p:sp>
        <p:nvSpPr>
          <p:cNvPr id="8197" name="Rectangle 5"/>
          <p:cNvSpPr>
            <a:spLocks noGrp="1" noChangeArrowheads="1"/>
          </p:cNvSpPr>
          <p:nvPr>
            <p:ph type="sldNum" sz="quarter" idx="3"/>
          </p:nvPr>
        </p:nvSpPr>
        <p:spPr bwMode="auto">
          <a:xfrm>
            <a:off x="3898079" y="8830227"/>
            <a:ext cx="2982171" cy="464581"/>
          </a:xfrm>
          <a:prstGeom prst="rect">
            <a:avLst/>
          </a:prstGeom>
          <a:noFill/>
          <a:ln w="9525">
            <a:noFill/>
            <a:miter lim="800000"/>
            <a:headEnd/>
            <a:tailEnd/>
          </a:ln>
          <a:effectLst/>
        </p:spPr>
        <p:txBody>
          <a:bodyPr vert="horz" wrap="square" lIns="92940" tIns="46470" rIns="92940" bIns="46470" numCol="1" anchor="b" anchorCtr="0" compatLnSpc="1">
            <a:prstTxWarp prst="textNoShape">
              <a:avLst/>
            </a:prstTxWarp>
          </a:bodyPr>
          <a:lstStyle>
            <a:lvl1pPr algn="r">
              <a:defRPr sz="1200"/>
            </a:lvl1pPr>
          </a:lstStyle>
          <a:p>
            <a:pPr>
              <a:defRPr/>
            </a:pPr>
            <a:fld id="{8DCF9236-2E01-45DC-9554-CAD1ECB3F4C0}" type="slidenum">
              <a:rPr lang="en-US"/>
              <a:pPr>
                <a:defRPr/>
              </a:pPr>
              <a:t>‹#›</a:t>
            </a:fld>
            <a:endParaRPr lang="en-US" dirty="0"/>
          </a:p>
        </p:txBody>
      </p:sp>
    </p:spTree>
    <p:extLst>
      <p:ext uri="{BB962C8B-B14F-4D97-AF65-F5344CB8AC3E}">
        <p14:creationId xmlns:p14="http://schemas.microsoft.com/office/powerpoint/2010/main" val="35808670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82171" cy="464581"/>
          </a:xfrm>
          <a:prstGeom prst="rect">
            <a:avLst/>
          </a:prstGeom>
          <a:noFill/>
          <a:ln w="9525">
            <a:noFill/>
            <a:miter lim="800000"/>
            <a:headEnd/>
            <a:tailEnd/>
          </a:ln>
          <a:effectLst/>
        </p:spPr>
        <p:txBody>
          <a:bodyPr vert="horz" wrap="square" lIns="92940" tIns="46470" rIns="92940" bIns="46470" numCol="1" anchor="t" anchorCtr="0" compatLnSpc="1">
            <a:prstTxWarp prst="textNoShape">
              <a:avLst/>
            </a:prstTxWarp>
          </a:bodyPr>
          <a:lstStyle>
            <a:lvl1pPr>
              <a:defRPr sz="1200"/>
            </a:lvl1pPr>
          </a:lstStyle>
          <a:p>
            <a:pPr>
              <a:defRPr/>
            </a:pPr>
            <a:endParaRPr lang="en-US"/>
          </a:p>
        </p:txBody>
      </p:sp>
      <p:sp>
        <p:nvSpPr>
          <p:cNvPr id="10243" name="Rectangle 3"/>
          <p:cNvSpPr>
            <a:spLocks noGrp="1" noChangeArrowheads="1"/>
          </p:cNvSpPr>
          <p:nvPr>
            <p:ph type="dt" idx="1"/>
          </p:nvPr>
        </p:nvSpPr>
        <p:spPr bwMode="auto">
          <a:xfrm>
            <a:off x="3898079" y="0"/>
            <a:ext cx="2982171" cy="464581"/>
          </a:xfrm>
          <a:prstGeom prst="rect">
            <a:avLst/>
          </a:prstGeom>
          <a:noFill/>
          <a:ln w="9525">
            <a:noFill/>
            <a:miter lim="800000"/>
            <a:headEnd/>
            <a:tailEnd/>
          </a:ln>
          <a:effectLst/>
        </p:spPr>
        <p:txBody>
          <a:bodyPr vert="horz" wrap="square" lIns="92940" tIns="46470" rIns="92940" bIns="46470" numCol="1" anchor="t" anchorCtr="0" compatLnSpc="1">
            <a:prstTxWarp prst="textNoShape">
              <a:avLst/>
            </a:prstTxWarp>
          </a:bodyPr>
          <a:lstStyle>
            <a:lvl1pPr algn="r">
              <a:defRPr sz="1200"/>
            </a:lvl1pPr>
          </a:lstStyle>
          <a:p>
            <a:pPr>
              <a:defRPr/>
            </a:pPr>
            <a:endParaRPr lang="en-US"/>
          </a:p>
        </p:txBody>
      </p:sp>
      <p:sp>
        <p:nvSpPr>
          <p:cNvPr id="43012" name="Rectangle 4"/>
          <p:cNvSpPr>
            <a:spLocks noGrp="1" noRot="1" noChangeAspect="1" noChangeArrowheads="1" noTextEdit="1"/>
          </p:cNvSpPr>
          <p:nvPr>
            <p:ph type="sldImg" idx="2"/>
          </p:nvPr>
        </p:nvSpPr>
        <p:spPr bwMode="auto">
          <a:xfrm>
            <a:off x="1117600" y="696913"/>
            <a:ext cx="4646613" cy="3486150"/>
          </a:xfrm>
          <a:prstGeom prst="rect">
            <a:avLst/>
          </a:prstGeom>
          <a:noFill/>
          <a:ln w="9525">
            <a:solidFill>
              <a:srgbClr val="000000"/>
            </a:solidFill>
            <a:miter lim="800000"/>
            <a:headEnd/>
            <a:tailEnd/>
          </a:ln>
        </p:spPr>
      </p:sp>
      <p:sp>
        <p:nvSpPr>
          <p:cNvPr id="10245" name="Rectangle 5"/>
          <p:cNvSpPr>
            <a:spLocks noGrp="1" noChangeArrowheads="1"/>
          </p:cNvSpPr>
          <p:nvPr>
            <p:ph type="body" sz="quarter" idx="3"/>
          </p:nvPr>
        </p:nvSpPr>
        <p:spPr bwMode="auto">
          <a:xfrm>
            <a:off x="687713" y="4415115"/>
            <a:ext cx="5506388" cy="4184414"/>
          </a:xfrm>
          <a:prstGeom prst="rect">
            <a:avLst/>
          </a:prstGeom>
          <a:noFill/>
          <a:ln w="9525">
            <a:noFill/>
            <a:miter lim="800000"/>
            <a:headEnd/>
            <a:tailEnd/>
          </a:ln>
          <a:effectLst/>
        </p:spPr>
        <p:txBody>
          <a:bodyPr vert="horz" wrap="square" lIns="92940" tIns="46470" rIns="92940" bIns="4647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246" name="Rectangle 6"/>
          <p:cNvSpPr>
            <a:spLocks noGrp="1" noChangeArrowheads="1"/>
          </p:cNvSpPr>
          <p:nvPr>
            <p:ph type="ftr" sz="quarter" idx="4"/>
          </p:nvPr>
        </p:nvSpPr>
        <p:spPr bwMode="auto">
          <a:xfrm>
            <a:off x="0" y="8830227"/>
            <a:ext cx="2982171" cy="464581"/>
          </a:xfrm>
          <a:prstGeom prst="rect">
            <a:avLst/>
          </a:prstGeom>
          <a:noFill/>
          <a:ln w="9525">
            <a:noFill/>
            <a:miter lim="800000"/>
            <a:headEnd/>
            <a:tailEnd/>
          </a:ln>
          <a:effectLst/>
        </p:spPr>
        <p:txBody>
          <a:bodyPr vert="horz" wrap="square" lIns="92940" tIns="46470" rIns="92940" bIns="46470" numCol="1" anchor="b" anchorCtr="0" compatLnSpc="1">
            <a:prstTxWarp prst="textNoShape">
              <a:avLst/>
            </a:prstTxWarp>
          </a:bodyPr>
          <a:lstStyle>
            <a:lvl1pPr>
              <a:defRPr sz="1200"/>
            </a:lvl1pPr>
          </a:lstStyle>
          <a:p>
            <a:pPr>
              <a:defRPr/>
            </a:pPr>
            <a:endParaRPr lang="en-US"/>
          </a:p>
        </p:txBody>
      </p:sp>
      <p:sp>
        <p:nvSpPr>
          <p:cNvPr id="10247" name="Rectangle 7"/>
          <p:cNvSpPr>
            <a:spLocks noGrp="1" noChangeArrowheads="1"/>
          </p:cNvSpPr>
          <p:nvPr>
            <p:ph type="sldNum" sz="quarter" idx="5"/>
          </p:nvPr>
        </p:nvSpPr>
        <p:spPr bwMode="auto">
          <a:xfrm>
            <a:off x="3898079" y="8830227"/>
            <a:ext cx="2982171" cy="464581"/>
          </a:xfrm>
          <a:prstGeom prst="rect">
            <a:avLst/>
          </a:prstGeom>
          <a:noFill/>
          <a:ln w="9525">
            <a:noFill/>
            <a:miter lim="800000"/>
            <a:headEnd/>
            <a:tailEnd/>
          </a:ln>
          <a:effectLst/>
        </p:spPr>
        <p:txBody>
          <a:bodyPr vert="horz" wrap="square" lIns="92940" tIns="46470" rIns="92940" bIns="46470" numCol="1" anchor="b" anchorCtr="0" compatLnSpc="1">
            <a:prstTxWarp prst="textNoShape">
              <a:avLst/>
            </a:prstTxWarp>
          </a:bodyPr>
          <a:lstStyle>
            <a:lvl1pPr algn="r">
              <a:defRPr sz="1200"/>
            </a:lvl1pPr>
          </a:lstStyle>
          <a:p>
            <a:pPr>
              <a:defRPr/>
            </a:pPr>
            <a:fld id="{D8998706-2BFE-4ACE-9530-944AA9D7A774}" type="slidenum">
              <a:rPr lang="en-US"/>
              <a:pPr>
                <a:defRPr/>
              </a:pPr>
              <a:t>‹#›</a:t>
            </a:fld>
            <a:endParaRPr lang="en-US" dirty="0"/>
          </a:p>
        </p:txBody>
      </p:sp>
    </p:spTree>
    <p:extLst>
      <p:ext uri="{BB962C8B-B14F-4D97-AF65-F5344CB8AC3E}">
        <p14:creationId xmlns:p14="http://schemas.microsoft.com/office/powerpoint/2010/main" val="36660858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pPr>
              <a:defRPr/>
            </a:pPr>
            <a:fld id="{E286EA41-A471-4CE1-B5CB-D7D538E66F39}" type="datetime1">
              <a:rPr lang="en-US" smtClean="0"/>
              <a:pPr>
                <a:defRPr/>
              </a:pPr>
              <a:t>1/26/2015</a:t>
            </a:fld>
            <a:endParaRPr lang="en-US" dirty="0"/>
          </a:p>
        </p:txBody>
      </p:sp>
      <p:sp>
        <p:nvSpPr>
          <p:cNvPr id="2" name="Footer Placeholder 1"/>
          <p:cNvSpPr>
            <a:spLocks noGrp="1"/>
          </p:cNvSpPr>
          <p:nvPr>
            <p:ph type="ftr" sz="quarter" idx="11"/>
          </p:nvPr>
        </p:nvSpPr>
        <p:spPr/>
        <p:txBody>
          <a:bodyPr/>
          <a:lstStyle/>
          <a:p>
            <a:pPr>
              <a:defRPr/>
            </a:pPr>
            <a:endParaRPr lang="en-US"/>
          </a:p>
        </p:txBody>
      </p:sp>
      <p:sp>
        <p:nvSpPr>
          <p:cNvPr id="15" name="Slide Number Placeholder 14"/>
          <p:cNvSpPr>
            <a:spLocks noGrp="1"/>
          </p:cNvSpPr>
          <p:nvPr>
            <p:ph type="sldNum" sz="quarter" idx="12"/>
          </p:nvPr>
        </p:nvSpPr>
        <p:spPr>
          <a:xfrm>
            <a:off x="8229600" y="6473952"/>
            <a:ext cx="758952" cy="246888"/>
          </a:xfrm>
        </p:spPr>
        <p:txBody>
          <a:bodyPr/>
          <a:lstStyle/>
          <a:p>
            <a:pPr>
              <a:defRPr/>
            </a:pPr>
            <a:fld id="{F637A72D-2C3C-42D3-B12F-4C1CADFC4E55}" type="slidenum">
              <a:rPr lang="en-US" smtClean="0"/>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F56DD103-A49C-4041-BEC2-4A20FC5BE83C}" type="datetime1">
              <a:rPr lang="en-US" smtClean="0"/>
              <a:pPr>
                <a:defRPr/>
              </a:pPr>
              <a:t>1/26/2015</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C73D6C8-9D54-454C-A61E-5520388DFB97}"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02C12BA5-8E8B-4A78-B2C2-6B6860C2BF4A}" type="datetime1">
              <a:rPr lang="en-US" smtClean="0"/>
              <a:pPr>
                <a:defRPr/>
              </a:pPr>
              <a:t>1/26/2015</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E1068CF-1AD7-454C-804D-840A3F5D07CD}" type="slidenum">
              <a:rPr lang="en-US" smtClean="0"/>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pPr>
              <a:defRPr/>
            </a:pPr>
            <a:fld id="{3F4ADAAA-3A09-4E4B-99EC-2F899D08046E}" type="datetime1">
              <a:rPr lang="en-US" smtClean="0"/>
              <a:pPr>
                <a:defRPr/>
              </a:pPr>
              <a:t>1/26/2015</a:t>
            </a:fld>
            <a:endParaRPr lang="en-US" dirty="0"/>
          </a:p>
        </p:txBody>
      </p:sp>
      <p:sp>
        <p:nvSpPr>
          <p:cNvPr id="19" name="Footer Placeholder 18"/>
          <p:cNvSpPr>
            <a:spLocks noGrp="1"/>
          </p:cNvSpPr>
          <p:nvPr>
            <p:ph type="ftr" sz="quarter" idx="11"/>
          </p:nvPr>
        </p:nvSpPr>
        <p:spPr>
          <a:xfrm>
            <a:off x="3581400" y="76200"/>
            <a:ext cx="2895600" cy="288925"/>
          </a:xfrm>
        </p:spPr>
        <p:txBody>
          <a:bodyPr/>
          <a:lstStyle/>
          <a:p>
            <a:pPr>
              <a:defRPr/>
            </a:pPr>
            <a:endParaRPr lang="en-US"/>
          </a:p>
        </p:txBody>
      </p:sp>
      <p:sp>
        <p:nvSpPr>
          <p:cNvPr id="16" name="Slide Number Placeholder 15"/>
          <p:cNvSpPr>
            <a:spLocks noGrp="1"/>
          </p:cNvSpPr>
          <p:nvPr>
            <p:ph type="sldNum" sz="quarter" idx="12"/>
          </p:nvPr>
        </p:nvSpPr>
        <p:spPr>
          <a:xfrm>
            <a:off x="8229600" y="6473952"/>
            <a:ext cx="758952" cy="246888"/>
          </a:xfrm>
        </p:spPr>
        <p:txBody>
          <a:bodyPr/>
          <a:lstStyle/>
          <a:p>
            <a:pPr>
              <a:defRPr/>
            </a:pPr>
            <a:fld id="{1CE14B2F-24B5-49D9-BBF1-A1FE45AC231E}"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pPr>
              <a:defRPr/>
            </a:pPr>
            <a:fld id="{297479FC-713D-4157-B1F2-09EA425A06B3}" type="datetime1">
              <a:rPr lang="en-US" smtClean="0"/>
              <a:pPr>
                <a:defRPr/>
              </a:pPr>
              <a:t>1/26/2015</a:t>
            </a:fld>
            <a:endParaRPr lang="en-US" dirty="0"/>
          </a:p>
        </p:txBody>
      </p:sp>
      <p:sp>
        <p:nvSpPr>
          <p:cNvPr id="11" name="Footer Placeholder 10"/>
          <p:cNvSpPr>
            <a:spLocks noGrp="1"/>
          </p:cNvSpPr>
          <p:nvPr>
            <p:ph type="ftr" sz="quarter" idx="11"/>
          </p:nvPr>
        </p:nvSpPr>
        <p:spPr/>
        <p:txBody>
          <a:bodyPr/>
          <a:lstStyle/>
          <a:p>
            <a:pPr>
              <a:defRPr/>
            </a:pPr>
            <a:endParaRPr lang="en-US"/>
          </a:p>
        </p:txBody>
      </p:sp>
      <p:sp>
        <p:nvSpPr>
          <p:cNvPr id="16" name="Slide Number Placeholder 15"/>
          <p:cNvSpPr>
            <a:spLocks noGrp="1"/>
          </p:cNvSpPr>
          <p:nvPr>
            <p:ph type="sldNum" sz="quarter" idx="12"/>
          </p:nvPr>
        </p:nvSpPr>
        <p:spPr/>
        <p:txBody>
          <a:bodyPr/>
          <a:lstStyle/>
          <a:p>
            <a:pPr>
              <a:defRPr/>
            </a:pPr>
            <a:fld id="{6A54BF98-F6D8-47F2-80FB-1EB4071DA080}" type="slidenum">
              <a:rPr lang="en-US" smtClean="0"/>
              <a:pPr>
                <a:defRPr/>
              </a:pPr>
              <a:t>‹#›</a:t>
            </a:fld>
            <a:endParaRPr lang="en-US" dirty="0"/>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pPr>
              <a:defRPr/>
            </a:pPr>
            <a:fld id="{450E05D3-4D81-482B-A0D9-1DC105472A5E}" type="datetime1">
              <a:rPr lang="en-US" smtClean="0"/>
              <a:pPr>
                <a:defRPr/>
              </a:pPr>
              <a:t>1/26/2015</a:t>
            </a:fld>
            <a:endParaRPr lang="en-US" dirty="0"/>
          </a:p>
        </p:txBody>
      </p:sp>
      <p:sp>
        <p:nvSpPr>
          <p:cNvPr id="10" name="Footer Placeholder 9"/>
          <p:cNvSpPr>
            <a:spLocks noGrp="1"/>
          </p:cNvSpPr>
          <p:nvPr>
            <p:ph type="ftr" sz="quarter" idx="11"/>
          </p:nvPr>
        </p:nvSpPr>
        <p:spPr/>
        <p:txBody>
          <a:bodyPr/>
          <a:lstStyle/>
          <a:p>
            <a:pPr>
              <a:defRPr/>
            </a:pPr>
            <a:endParaRPr lang="en-US"/>
          </a:p>
        </p:txBody>
      </p:sp>
      <p:sp>
        <p:nvSpPr>
          <p:cNvPr id="31" name="Slide Number Placeholder 30"/>
          <p:cNvSpPr>
            <a:spLocks noGrp="1"/>
          </p:cNvSpPr>
          <p:nvPr>
            <p:ph type="sldNum" sz="quarter" idx="12"/>
          </p:nvPr>
        </p:nvSpPr>
        <p:spPr/>
        <p:txBody>
          <a:bodyPr/>
          <a:lstStyle/>
          <a:p>
            <a:pPr>
              <a:defRPr/>
            </a:pPr>
            <a:fld id="{CCA64230-D7A2-4E80-A5D2-8E9BDBC38A5E}"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pPr>
              <a:defRPr/>
            </a:pPr>
            <a:fld id="{EDC0F8F2-DC0A-49F5-AEE5-3D53B999192C}" type="datetime1">
              <a:rPr lang="en-US" smtClean="0"/>
              <a:pPr>
                <a:defRPr/>
              </a:pPr>
              <a:t>1/26/2015</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a:xfrm>
            <a:off x="8229600" y="6477000"/>
            <a:ext cx="762000" cy="246888"/>
          </a:xfrm>
        </p:spPr>
        <p:txBody>
          <a:bodyPr/>
          <a:lstStyle/>
          <a:p>
            <a:pPr>
              <a:defRPr/>
            </a:pPr>
            <a:fld id="{FA7228F3-F607-43E3-9BD0-5330A44B39B8}" type="slidenum">
              <a:rPr lang="en-US" smtClean="0"/>
              <a:pPr>
                <a:defRPr/>
              </a:pPr>
              <a:t>‹#›</a:t>
            </a:fld>
            <a:endParaRPr lang="en-US" dirty="0"/>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pPr>
              <a:defRPr/>
            </a:pPr>
            <a:fld id="{CCDFB52C-CEEB-4EF9-91BF-6EB0579D21A3}" type="datetime1">
              <a:rPr lang="en-US" smtClean="0"/>
              <a:pPr>
                <a:defRPr/>
              </a:pPr>
              <a:t>1/26/2015</a:t>
            </a:fld>
            <a:endParaRPr lang="en-US" dirty="0"/>
          </a:p>
        </p:txBody>
      </p:sp>
      <p:sp>
        <p:nvSpPr>
          <p:cNvPr id="21" name="Footer Placeholder 20"/>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735BB5F-71CE-462F-8C7A-3B86C40B01D9}"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38070D8D-8547-4260-860A-425D429047E3}" type="datetime1">
              <a:rPr lang="en-US" smtClean="0"/>
              <a:pPr>
                <a:defRPr/>
              </a:pPr>
              <a:t>1/26/2015</a:t>
            </a:fld>
            <a:endParaRPr lang="en-US" dirty="0"/>
          </a:p>
        </p:txBody>
      </p:sp>
      <p:sp>
        <p:nvSpPr>
          <p:cNvPr id="24" name="Footer Placeholder 23"/>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17AE67F-06D3-428E-A83B-14FE207631B9}"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pPr>
              <a:defRPr/>
            </a:pPr>
            <a:fld id="{1D832867-1031-4F35-BC02-4278FE5BCB5D}" type="datetime1">
              <a:rPr lang="en-US" smtClean="0"/>
              <a:pPr>
                <a:defRPr/>
              </a:pPr>
              <a:t>1/26/2015</a:t>
            </a:fld>
            <a:endParaRPr lang="en-US" dirty="0"/>
          </a:p>
        </p:txBody>
      </p:sp>
      <p:sp>
        <p:nvSpPr>
          <p:cNvPr id="29" name="Footer Placeholder 28"/>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9449964-87BA-43A4-9049-2A95E45B8120}" type="slidenum">
              <a:rPr lang="en-US" smtClean="0"/>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pPr>
              <a:defRPr/>
            </a:pPr>
            <a:fld id="{59D78D4D-5CAD-40ED-8D9C-5CD114B376EC}" type="datetime1">
              <a:rPr lang="en-US" smtClean="0"/>
              <a:pPr>
                <a:defRPr/>
              </a:pPr>
              <a:t>1/26/2015</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31" name="Slide Number Placeholder 30"/>
          <p:cNvSpPr>
            <a:spLocks noGrp="1"/>
          </p:cNvSpPr>
          <p:nvPr>
            <p:ph type="sldNum" sz="quarter" idx="12"/>
          </p:nvPr>
        </p:nvSpPr>
        <p:spPr/>
        <p:txBody>
          <a:bodyPr/>
          <a:lstStyle/>
          <a:p>
            <a:pPr>
              <a:defRPr/>
            </a:pPr>
            <a:fld id="{7E6465E3-D978-4C38-A305-329C07FD0E53}" type="slidenum">
              <a:rPr lang="en-US" smtClean="0"/>
              <a:pPr>
                <a:defRPr/>
              </a:pPr>
              <a:t>‹#›</a:t>
            </a:fld>
            <a:endParaRPr lang="en-US" dirty="0"/>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a:defRPr/>
            </a:pPr>
            <a:fld id="{0CEE9076-F42E-44E6-A5C3-8FB83F7137D7}" type="datetime1">
              <a:rPr lang="en-US" smtClean="0"/>
              <a:pPr>
                <a:defRPr/>
              </a:pPr>
              <a:t>1/26/2015</a:t>
            </a:fld>
            <a:endParaRPr lang="en-US" dirty="0"/>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a:defRPr/>
            </a:pPr>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a:defRPr/>
            </a:pPr>
            <a:fld id="{3C87AB8E-7B3C-4F57-85D8-77E144DD8C7B}" type="slidenum">
              <a:rPr lang="en-US" smtClean="0"/>
              <a:pPr>
                <a:defRPr/>
              </a:pPr>
              <a:t>‹#›</a:t>
            </a:fld>
            <a:endParaRPr lang="en-US" dirty="0"/>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pic>
        <p:nvPicPr>
          <p:cNvPr id="13" name="Picture 2" descr="http://www.deviantart.com/download/83522013/Bald_Eagle_WP1024x768_by_cycoze.jpg"/>
          <p:cNvPicPr>
            <a:picLocks noChangeAspect="1" noChangeArrowheads="1"/>
          </p:cNvPicPr>
          <p:nvPr userDrawn="1"/>
        </p:nvPicPr>
        <p:blipFill>
          <a:blip r:embed="rId13" cstate="print"/>
          <a:srcRect t="16978" b="3621"/>
          <a:stretch>
            <a:fillRect/>
          </a:stretch>
        </p:blipFill>
        <p:spPr bwMode="auto">
          <a:xfrm>
            <a:off x="5905501" y="2"/>
            <a:ext cx="3238500" cy="1928544"/>
          </a:xfrm>
          <a:prstGeom prst="rect">
            <a:avLst/>
          </a:prstGeom>
          <a:noFill/>
        </p:spPr>
      </p:pic>
      <p:sp>
        <p:nvSpPr>
          <p:cNvPr id="14" name="Rectangle 13"/>
          <p:cNvSpPr/>
          <p:nvPr userDrawn="1"/>
        </p:nvSpPr>
        <p:spPr>
          <a:xfrm>
            <a:off x="0" y="0"/>
            <a:ext cx="6800850" cy="1930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tags" Target="../tags/tag11.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25.jpe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31.jpeg"/><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hyperlink" Target="mailto:squinto@sd43.bc.ca" TargetMode="External"/><Relationship Id="rId2" Type="http://schemas.openxmlformats.org/officeDocument/2006/relationships/hyperlink" Target="mailto:cturpin@sd43.bc.ca"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image" Target="../media/image41.jpeg"/><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5.png"/><Relationship Id="rId2" Type="http://schemas.openxmlformats.org/officeDocument/2006/relationships/tags" Target="../tags/tag28.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4.png"/><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2.xml"/><Relationship Id="rId1" Type="http://schemas.openxmlformats.org/officeDocument/2006/relationships/tags" Target="../tags/tag30.xml"/><Relationship Id="rId5" Type="http://schemas.openxmlformats.org/officeDocument/2006/relationships/image" Target="../media/image50.jpeg"/><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56.jpeg"/></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2.xml"/><Relationship Id="rId1" Type="http://schemas.openxmlformats.org/officeDocument/2006/relationships/tags" Target="../tags/tag34.xml"/><Relationship Id="rId5" Type="http://schemas.openxmlformats.org/officeDocument/2006/relationships/image" Target="../media/image59.jpeg"/><Relationship Id="rId4" Type="http://schemas.openxmlformats.org/officeDocument/2006/relationships/image" Target="../media/image58.jpeg"/></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4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image" Target="../media/image71.jpe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0.xml"/></Relationships>
</file>

<file path=ppt/slides/_rels/slide4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2.xml"/><Relationship Id="rId1" Type="http://schemas.openxmlformats.org/officeDocument/2006/relationships/tags" Target="../tags/tag45.xml"/><Relationship Id="rId5" Type="http://schemas.openxmlformats.org/officeDocument/2006/relationships/image" Target="../media/image75.jpeg"/><Relationship Id="rId4" Type="http://schemas.openxmlformats.org/officeDocument/2006/relationships/image" Target="../media/image74.jpeg"/></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2.xml"/><Relationship Id="rId1" Type="http://schemas.openxmlformats.org/officeDocument/2006/relationships/tags" Target="../tags/tag46.xml"/><Relationship Id="rId5" Type="http://schemas.openxmlformats.org/officeDocument/2006/relationships/image" Target="../media/image77.jpeg"/><Relationship Id="rId4" Type="http://schemas.openxmlformats.org/officeDocument/2006/relationships/image" Target="../media/image76.jpeg"/></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5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5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slideLayout" Target="../slideLayouts/slideLayout7.xml"/><Relationship Id="rId1" Type="http://schemas.openxmlformats.org/officeDocument/2006/relationships/tags" Target="../tags/tag50.xml"/></Relationships>
</file>

<file path=ppt/slides/_rels/slide53.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slideLayout" Target="../slideLayouts/slideLayout7.xml"/><Relationship Id="rId1" Type="http://schemas.openxmlformats.org/officeDocument/2006/relationships/tags" Target="../tags/tag51.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3.png"/></Relationships>
</file>

<file path=ppt/slides/_rels/slide5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5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slideLayout" Target="../slideLayouts/slideLayout4.xml"/><Relationship Id="rId1" Type="http://schemas.openxmlformats.org/officeDocument/2006/relationships/tags" Target="../tags/tag53.xml"/></Relationships>
</file>

<file path=ppt/slides/_rels/slide56.xml.rels><?xml version="1.0" encoding="UTF-8" standalone="yes"?>
<Relationships xmlns="http://schemas.openxmlformats.org/package/2006/relationships"><Relationship Id="rId3" Type="http://schemas.openxmlformats.org/officeDocument/2006/relationships/hyperlink" Target="mailto:jhorvath@sd43.bc.ca" TargetMode="External"/><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5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5"/>
          <p:cNvSpPr>
            <a:spLocks noChangeArrowheads="1"/>
          </p:cNvSpPr>
          <p:nvPr/>
        </p:nvSpPr>
        <p:spPr bwMode="auto">
          <a:xfrm>
            <a:off x="203200" y="0"/>
            <a:ext cx="8940800" cy="1917700"/>
          </a:xfrm>
          <a:prstGeom prst="rect">
            <a:avLst/>
          </a:prstGeom>
          <a:noFill/>
          <a:ln w="9525">
            <a:noFill/>
            <a:miter lim="800000"/>
            <a:headEnd/>
            <a:tailEnd/>
          </a:ln>
          <a:effectLst>
            <a:outerShdw dist="35921" dir="2700000" algn="ctr" rotWithShape="0">
              <a:schemeClr val="bg1"/>
            </a:outerShdw>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Planning for</a:t>
            </a:r>
            <a:b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b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Graduation</a:t>
            </a:r>
            <a:endParaRPr lang="en-US" sz="6000" b="1" spc="50" dirty="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endParaRPr>
          </a:p>
        </p:txBody>
      </p:sp>
      <p:pic>
        <p:nvPicPr>
          <p:cNvPr id="2" name="Picture 1"/>
          <p:cNvPicPr>
            <a:picLocks noChangeAspect="1" noChangeArrowheads="1"/>
          </p:cNvPicPr>
          <p:nvPr/>
        </p:nvPicPr>
        <p:blipFill>
          <a:blip r:embed="rId3" cstate="print"/>
          <a:srcRect l="7608" b="30651"/>
          <a:stretch>
            <a:fillRect/>
          </a:stretch>
        </p:blipFill>
        <p:spPr bwMode="auto">
          <a:xfrm rot="21397568">
            <a:off x="3134019" y="3344611"/>
            <a:ext cx="5564417" cy="2784411"/>
          </a:xfrm>
          <a:prstGeom prst="rect">
            <a:avLst/>
          </a:prstGeom>
          <a:solidFill>
            <a:srgbClr val="FFFFFF">
              <a:shade val="85000"/>
            </a:srgbClr>
          </a:solidFill>
          <a:ln w="88900" cap="sq">
            <a:solidFill>
              <a:srgbClr val="FF99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88900"/>
            <a:contourClr>
              <a:srgbClr val="FFFFFF"/>
            </a:contourClr>
          </a:sp3d>
        </p:spPr>
      </p:pic>
      <p:sp>
        <p:nvSpPr>
          <p:cNvPr id="4" name="Rectangle 3"/>
          <p:cNvSpPr/>
          <p:nvPr/>
        </p:nvSpPr>
        <p:spPr>
          <a:xfrm>
            <a:off x="203199" y="2193458"/>
            <a:ext cx="2976729" cy="4478149"/>
          </a:xfrm>
          <a:prstGeom prst="rect">
            <a:avLst/>
          </a:prstGeom>
        </p:spPr>
        <p:txBody>
          <a:bodyPr wrap="square">
            <a:spAutoFit/>
          </a:bodyPr>
          <a:lstStyle/>
          <a:p>
            <a:r>
              <a:rPr lang="en-US" sz="2400" b="1" u="sng" dirty="0" smtClean="0">
                <a:latin typeface="Berlin Sans FB Demi" pitchFamily="34" charset="0"/>
              </a:rPr>
              <a:t>OUTLINE:</a:t>
            </a:r>
            <a:endParaRPr lang="en-US" dirty="0" smtClean="0">
              <a:latin typeface="Berlin Sans FB Demi" pitchFamily="34" charset="0"/>
            </a:endParaRPr>
          </a:p>
          <a:p>
            <a:pPr>
              <a:lnSpc>
                <a:spcPct val="150000"/>
              </a:lnSpc>
            </a:pPr>
            <a:r>
              <a:rPr lang="en-US" dirty="0" smtClean="0">
                <a:latin typeface="Berlin Sans FB Demi" pitchFamily="34" charset="0"/>
              </a:rPr>
              <a:t>Graduation Requirements</a:t>
            </a:r>
          </a:p>
          <a:p>
            <a:pPr>
              <a:lnSpc>
                <a:spcPct val="150000"/>
              </a:lnSpc>
            </a:pPr>
            <a:r>
              <a:rPr lang="en-US" dirty="0" smtClean="0">
                <a:latin typeface="Berlin Sans FB Demi" pitchFamily="34" charset="0"/>
              </a:rPr>
              <a:t>Provincial Exams</a:t>
            </a:r>
          </a:p>
          <a:p>
            <a:pPr>
              <a:lnSpc>
                <a:spcPct val="150000"/>
              </a:lnSpc>
            </a:pPr>
            <a:r>
              <a:rPr lang="en-US" dirty="0" smtClean="0">
                <a:latin typeface="Berlin Sans FB Demi" pitchFamily="34" charset="0"/>
              </a:rPr>
              <a:t>Mandatory Courses</a:t>
            </a:r>
          </a:p>
          <a:p>
            <a:pPr>
              <a:lnSpc>
                <a:spcPct val="150000"/>
              </a:lnSpc>
            </a:pPr>
            <a:r>
              <a:rPr lang="en-US" dirty="0" smtClean="0">
                <a:latin typeface="Berlin Sans FB Demi" pitchFamily="34" charset="0"/>
              </a:rPr>
              <a:t>Elective Courses </a:t>
            </a:r>
          </a:p>
          <a:p>
            <a:pPr>
              <a:lnSpc>
                <a:spcPct val="150000"/>
              </a:lnSpc>
            </a:pPr>
            <a:r>
              <a:rPr lang="en-US" dirty="0" smtClean="0">
                <a:latin typeface="Berlin Sans FB Demi" pitchFamily="34" charset="0"/>
              </a:rPr>
              <a:t>Language Requirements</a:t>
            </a:r>
          </a:p>
          <a:p>
            <a:pPr>
              <a:lnSpc>
                <a:spcPct val="150000"/>
              </a:lnSpc>
            </a:pPr>
            <a:r>
              <a:rPr lang="en-US" dirty="0" smtClean="0">
                <a:latin typeface="Berlin Sans FB Demi" pitchFamily="34" charset="0"/>
              </a:rPr>
              <a:t>Grad Transitions</a:t>
            </a:r>
          </a:p>
          <a:p>
            <a:pPr>
              <a:lnSpc>
                <a:spcPct val="150000"/>
              </a:lnSpc>
            </a:pPr>
            <a:r>
              <a:rPr lang="en-US" dirty="0" smtClean="0">
                <a:latin typeface="Berlin Sans FB Demi" pitchFamily="34" charset="0"/>
              </a:rPr>
              <a:t>Work Experience</a:t>
            </a:r>
          </a:p>
          <a:p>
            <a:pPr>
              <a:lnSpc>
                <a:spcPct val="150000"/>
              </a:lnSpc>
            </a:pPr>
            <a:r>
              <a:rPr lang="en-US" dirty="0" smtClean="0">
                <a:latin typeface="Berlin Sans FB Demi" pitchFamily="34" charset="0"/>
              </a:rPr>
              <a:t>Apprenticeship Programs</a:t>
            </a:r>
          </a:p>
          <a:p>
            <a:pPr>
              <a:lnSpc>
                <a:spcPct val="150000"/>
              </a:lnSpc>
            </a:pPr>
            <a:endParaRPr lang="en-US" dirty="0" smtClean="0"/>
          </a:p>
          <a:p>
            <a:endParaRPr lang="en-US" dirty="0"/>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Rectangle 10"/>
          <p:cNvSpPr>
            <a:spLocks noChangeArrowheads="1"/>
          </p:cNvSpPr>
          <p:nvPr/>
        </p:nvSpPr>
        <p:spPr bwMode="auto">
          <a:xfrm>
            <a:off x="215900" y="2187311"/>
            <a:ext cx="6794500" cy="4506913"/>
          </a:xfrm>
          <a:prstGeom prst="rect">
            <a:avLst/>
          </a:prstGeom>
          <a:solidFill>
            <a:srgbClr val="FFFFCC"/>
          </a:solidFill>
          <a:ln w="9525">
            <a:noFill/>
            <a:miter lim="800000"/>
            <a:headEnd/>
            <a:tailEnd/>
          </a:ln>
          <a:scene3d>
            <a:camera prst="orthographicFront"/>
            <a:lightRig rig="threePt" dir="t"/>
          </a:scene3d>
          <a:sp3d>
            <a:bevelT/>
          </a:sp3d>
        </p:spPr>
        <p:txBody>
          <a:bodyPr/>
          <a:lstStyle/>
          <a:p>
            <a:pPr>
              <a:lnSpc>
                <a:spcPct val="90000"/>
              </a:lnSpc>
              <a:spcBef>
                <a:spcPct val="20000"/>
              </a:spcBef>
            </a:pPr>
            <a:r>
              <a:rPr lang="en-US" sz="3200" b="1" dirty="0" smtClean="0">
                <a:solidFill>
                  <a:srgbClr val="FF3300"/>
                </a:solidFill>
              </a:rPr>
              <a:t>Grade 12 Options</a:t>
            </a:r>
            <a:r>
              <a:rPr lang="en-US" sz="3200" dirty="0" smtClean="0"/>
              <a:t>:</a:t>
            </a:r>
          </a:p>
          <a:p>
            <a:pPr marL="914400" lvl="1" indent="-457200">
              <a:lnSpc>
                <a:spcPct val="90000"/>
              </a:lnSpc>
              <a:spcBef>
                <a:spcPct val="20000"/>
              </a:spcBef>
              <a:buFont typeface="Courier New" pitchFamily="49" charset="0"/>
              <a:buChar char="o"/>
            </a:pPr>
            <a:r>
              <a:rPr lang="en-US" sz="2800" dirty="0" smtClean="0">
                <a:latin typeface="Tahoma" pitchFamily="34" charset="0"/>
              </a:rPr>
              <a:t>Biology </a:t>
            </a:r>
            <a:r>
              <a:rPr lang="en-US" sz="2800" dirty="0">
                <a:latin typeface="Tahoma" pitchFamily="34" charset="0"/>
              </a:rPr>
              <a:t>12</a:t>
            </a:r>
          </a:p>
          <a:p>
            <a:pPr marL="914400" lvl="1" indent="-457200">
              <a:lnSpc>
                <a:spcPct val="90000"/>
              </a:lnSpc>
              <a:spcBef>
                <a:spcPct val="20000"/>
              </a:spcBef>
              <a:buFont typeface="Courier New" pitchFamily="49" charset="0"/>
              <a:buChar char="o"/>
            </a:pPr>
            <a:r>
              <a:rPr lang="en-US" sz="2800" dirty="0">
                <a:latin typeface="Tahoma" pitchFamily="34" charset="0"/>
              </a:rPr>
              <a:t>Chemistry </a:t>
            </a:r>
            <a:r>
              <a:rPr lang="en-US" sz="2800" dirty="0" smtClean="0">
                <a:latin typeface="Tahoma" pitchFamily="34" charset="0"/>
              </a:rPr>
              <a:t>12</a:t>
            </a:r>
          </a:p>
          <a:p>
            <a:pPr marL="914400" lvl="1" indent="-457200">
              <a:lnSpc>
                <a:spcPct val="90000"/>
              </a:lnSpc>
              <a:spcBef>
                <a:spcPct val="20000"/>
              </a:spcBef>
              <a:buFont typeface="Courier New" pitchFamily="49" charset="0"/>
              <a:buChar char="o"/>
            </a:pPr>
            <a:r>
              <a:rPr lang="en-US" sz="2800" dirty="0" smtClean="0">
                <a:latin typeface="Tahoma" pitchFamily="34" charset="0"/>
              </a:rPr>
              <a:t>Physics </a:t>
            </a:r>
            <a:r>
              <a:rPr lang="en-US" sz="2800" dirty="0">
                <a:latin typeface="Tahoma" pitchFamily="34" charset="0"/>
              </a:rPr>
              <a:t>12</a:t>
            </a:r>
          </a:p>
          <a:p>
            <a:pPr marL="914400" lvl="1" indent="-457200">
              <a:lnSpc>
                <a:spcPct val="90000"/>
              </a:lnSpc>
              <a:spcBef>
                <a:spcPct val="20000"/>
              </a:spcBef>
              <a:buFont typeface="Courier New" pitchFamily="49" charset="0"/>
              <a:buChar char="o"/>
            </a:pPr>
            <a:r>
              <a:rPr lang="en-US" sz="2800" dirty="0">
                <a:latin typeface="Tahoma" pitchFamily="34" charset="0"/>
              </a:rPr>
              <a:t>Geology 12</a:t>
            </a:r>
          </a:p>
          <a:p>
            <a:pPr marL="914400" lvl="1" indent="-457200">
              <a:lnSpc>
                <a:spcPct val="90000"/>
              </a:lnSpc>
              <a:spcBef>
                <a:spcPct val="20000"/>
              </a:spcBef>
              <a:buFont typeface="Courier New" pitchFamily="49" charset="0"/>
              <a:buChar char="o"/>
            </a:pPr>
            <a:r>
              <a:rPr lang="en-US" sz="2800" dirty="0">
                <a:latin typeface="Tahoma" pitchFamily="34" charset="0"/>
              </a:rPr>
              <a:t>Geography 12</a:t>
            </a:r>
            <a:r>
              <a:rPr lang="en-US" sz="3200" dirty="0">
                <a:latin typeface="Tahoma" pitchFamily="34" charset="0"/>
              </a:rPr>
              <a:t> </a:t>
            </a:r>
            <a:endParaRPr lang="en-US" sz="3200" dirty="0" smtClean="0">
              <a:latin typeface="Tahoma" pitchFamily="34" charset="0"/>
            </a:endParaRPr>
          </a:p>
          <a:p>
            <a:pPr marL="0" lvl="1">
              <a:lnSpc>
                <a:spcPct val="90000"/>
              </a:lnSpc>
              <a:spcBef>
                <a:spcPct val="20000"/>
              </a:spcBef>
            </a:pPr>
            <a:r>
              <a:rPr lang="en-US" sz="2400" dirty="0" smtClean="0">
                <a:solidFill>
                  <a:srgbClr val="FF3300"/>
                </a:solidFill>
                <a:latin typeface="Tahoma" pitchFamily="34" charset="0"/>
              </a:rPr>
              <a:t>Check specific Science requirements</a:t>
            </a:r>
            <a:br>
              <a:rPr lang="en-US" sz="2400" dirty="0" smtClean="0">
                <a:solidFill>
                  <a:srgbClr val="FF3300"/>
                </a:solidFill>
                <a:latin typeface="Tahoma" pitchFamily="34" charset="0"/>
              </a:rPr>
            </a:br>
            <a:r>
              <a:rPr lang="en-US" sz="2400" dirty="0" smtClean="0">
                <a:solidFill>
                  <a:srgbClr val="FF3300"/>
                </a:solidFill>
                <a:latin typeface="Tahoma" pitchFamily="34" charset="0"/>
              </a:rPr>
              <a:t>for post secondary admission directly with the institution!</a:t>
            </a:r>
          </a:p>
          <a:p>
            <a:pPr marL="914400" lvl="1" indent="-457200">
              <a:lnSpc>
                <a:spcPct val="90000"/>
              </a:lnSpc>
              <a:spcBef>
                <a:spcPct val="20000"/>
              </a:spcBef>
              <a:buFont typeface="Courier New" pitchFamily="49" charset="0"/>
              <a:buChar char="o"/>
            </a:pPr>
            <a:endParaRPr lang="en-US" sz="3200" dirty="0">
              <a:latin typeface="Tahoma" pitchFamily="34" charset="0"/>
            </a:endParaRPr>
          </a:p>
          <a:p>
            <a:pPr marL="457200" indent="-457200">
              <a:lnSpc>
                <a:spcPct val="90000"/>
              </a:lnSpc>
              <a:spcBef>
                <a:spcPct val="20000"/>
              </a:spcBef>
              <a:buFont typeface="Courier New" pitchFamily="49" charset="0"/>
              <a:buChar char="o"/>
            </a:pPr>
            <a:endParaRPr lang="en-US" sz="3200" dirty="0">
              <a:latin typeface="Tahoma" pitchFamily="34" charset="0"/>
            </a:endParaRPr>
          </a:p>
          <a:p>
            <a:pPr marL="457200" indent="-457200">
              <a:lnSpc>
                <a:spcPct val="90000"/>
              </a:lnSpc>
              <a:spcBef>
                <a:spcPct val="20000"/>
              </a:spcBef>
              <a:buFont typeface="Courier New" pitchFamily="49" charset="0"/>
              <a:buChar char="o"/>
            </a:pPr>
            <a:endParaRPr lang="en-US" sz="3200" dirty="0">
              <a:latin typeface="Tahoma" pitchFamily="34" charset="0"/>
            </a:endParaRPr>
          </a:p>
        </p:txBody>
      </p:sp>
      <p:sp>
        <p:nvSpPr>
          <p:cNvPr id="15367" name="Rectangle 12"/>
          <p:cNvSpPr>
            <a:spLocks noChangeArrowheads="1"/>
          </p:cNvSpPr>
          <p:nvPr/>
        </p:nvSpPr>
        <p:spPr bwMode="auto">
          <a:xfrm>
            <a:off x="228600" y="1884363"/>
            <a:ext cx="6496050" cy="758825"/>
          </a:xfrm>
          <a:prstGeom prst="rect">
            <a:avLst/>
          </a:prstGeom>
          <a:noFill/>
          <a:ln w="9525">
            <a:noFill/>
            <a:miter lim="800000"/>
            <a:headEnd/>
            <a:tailEnd/>
          </a:ln>
        </p:spPr>
        <p:txBody>
          <a:bodyPr/>
          <a:lstStyle/>
          <a:p>
            <a:endParaRPr lang="en-US" sz="3600" dirty="0"/>
          </a:p>
        </p:txBody>
      </p:sp>
      <p:sp>
        <p:nvSpPr>
          <p:cNvPr id="15368" name="Rectangle 13"/>
          <p:cNvSpPr>
            <a:spLocks noChangeArrowheads="1"/>
          </p:cNvSpPr>
          <p:nvPr/>
        </p:nvSpPr>
        <p:spPr bwMode="auto">
          <a:xfrm>
            <a:off x="228600" y="5451475"/>
            <a:ext cx="6623050" cy="1019175"/>
          </a:xfrm>
          <a:prstGeom prst="rect">
            <a:avLst/>
          </a:prstGeom>
          <a:noFill/>
          <a:ln w="9525">
            <a:noFill/>
            <a:miter lim="800000"/>
            <a:headEnd/>
            <a:tailEnd/>
          </a:ln>
        </p:spPr>
        <p:txBody>
          <a:bodyPr/>
          <a:lstStyle/>
          <a:p>
            <a:endParaRPr lang="en-US" sz="2800" dirty="0">
              <a:latin typeface="Tahoma" pitchFamily="34" charset="0"/>
            </a:endParaRPr>
          </a:p>
        </p:txBody>
      </p:sp>
      <p:sp>
        <p:nvSpPr>
          <p:cNvPr id="9" name="Rectangle 8"/>
          <p:cNvSpPr>
            <a:spLocks noChangeArrowheads="1"/>
          </p:cNvSpPr>
          <p:nvPr/>
        </p:nvSpPr>
        <p:spPr bwMode="auto">
          <a:xfrm>
            <a:off x="203200" y="0"/>
            <a:ext cx="8940800" cy="1917700"/>
          </a:xfrm>
          <a:prstGeom prst="rect">
            <a:avLst/>
          </a:prstGeom>
          <a:noFill/>
          <a:ln w="9525">
            <a:noFill/>
            <a:miter lim="800000"/>
            <a:headEnd/>
            <a:tailEnd/>
          </a:ln>
          <a:effectLst>
            <a:outerShdw dist="35921" dir="2700000" algn="ctr" rotWithShape="0">
              <a:schemeClr val="bg1"/>
            </a:outerShdw>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Science</a:t>
            </a:r>
          </a:p>
          <a:p>
            <a:pPr>
              <a:defRPr/>
            </a:pP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Options</a:t>
            </a:r>
            <a:endParaRPr lang="en-US" sz="6000" b="1" spc="50" dirty="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endParaRPr>
          </a:p>
        </p:txBody>
      </p:sp>
      <p:pic>
        <p:nvPicPr>
          <p:cNvPr id="15364" name="Picture 6" descr="cow heart group"/>
          <p:cNvPicPr>
            <a:picLocks noChangeAspect="1" noChangeArrowheads="1"/>
          </p:cNvPicPr>
          <p:nvPr/>
        </p:nvPicPr>
        <p:blipFill>
          <a:blip r:embed="rId3" cstate="print">
            <a:lum/>
          </a:blip>
          <a:srcRect l="6165" t="3398" r="23781" b="16713"/>
          <a:stretch>
            <a:fillRect/>
          </a:stretch>
        </p:blipFill>
        <p:spPr bwMode="auto">
          <a:xfrm rot="367052">
            <a:off x="6177509" y="1973284"/>
            <a:ext cx="2921000" cy="3526776"/>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Rectangle 10"/>
          <p:cNvSpPr>
            <a:spLocks noChangeArrowheads="1"/>
          </p:cNvSpPr>
          <p:nvPr/>
        </p:nvSpPr>
        <p:spPr bwMode="auto">
          <a:xfrm>
            <a:off x="215900" y="2187311"/>
            <a:ext cx="6794500" cy="3640283"/>
          </a:xfrm>
          <a:prstGeom prst="rect">
            <a:avLst/>
          </a:prstGeom>
          <a:solidFill>
            <a:srgbClr val="FFFFCC"/>
          </a:solidFill>
          <a:ln w="9525">
            <a:noFill/>
            <a:miter lim="800000"/>
            <a:headEnd/>
            <a:tailEnd/>
          </a:ln>
          <a:scene3d>
            <a:camera prst="orthographicFront"/>
            <a:lightRig rig="threePt" dir="t"/>
          </a:scene3d>
          <a:sp3d>
            <a:bevelT/>
          </a:sp3d>
        </p:spPr>
        <p:txBody>
          <a:bodyPr/>
          <a:lstStyle/>
          <a:p>
            <a:pPr marL="342900" indent="-342900">
              <a:lnSpc>
                <a:spcPct val="90000"/>
              </a:lnSpc>
              <a:spcBef>
                <a:spcPct val="20000"/>
              </a:spcBef>
            </a:pPr>
            <a:r>
              <a:rPr lang="en-US" sz="3200" b="1" dirty="0" smtClean="0">
                <a:solidFill>
                  <a:srgbClr val="FF3300"/>
                </a:solidFill>
              </a:rPr>
              <a:t>Electives in Science</a:t>
            </a:r>
            <a:r>
              <a:rPr lang="en-US" sz="3200" dirty="0" smtClean="0"/>
              <a:t>:</a:t>
            </a:r>
          </a:p>
          <a:p>
            <a:pPr marL="800100" lvl="1" indent="-342900">
              <a:lnSpc>
                <a:spcPct val="90000"/>
              </a:lnSpc>
              <a:spcBef>
                <a:spcPct val="20000"/>
              </a:spcBef>
              <a:buFontTx/>
              <a:buChar char="•"/>
            </a:pPr>
            <a:r>
              <a:rPr lang="en-US" sz="3200" dirty="0" smtClean="0">
                <a:latin typeface="Tahoma" pitchFamily="34" charset="0"/>
              </a:rPr>
              <a:t>Philosophy </a:t>
            </a:r>
            <a:r>
              <a:rPr lang="en-US" sz="3200" dirty="0">
                <a:latin typeface="Tahoma" pitchFamily="34" charset="0"/>
              </a:rPr>
              <a:t>12</a:t>
            </a:r>
          </a:p>
          <a:p>
            <a:pPr marL="800100" lvl="1" indent="-342900">
              <a:lnSpc>
                <a:spcPct val="90000"/>
              </a:lnSpc>
              <a:spcBef>
                <a:spcPct val="20000"/>
              </a:spcBef>
              <a:buFontTx/>
              <a:buChar char="•"/>
            </a:pPr>
            <a:r>
              <a:rPr lang="en-US" sz="3200" dirty="0" smtClean="0">
                <a:latin typeface="Tahoma" pitchFamily="34" charset="0"/>
              </a:rPr>
              <a:t>AP Psychology 12</a:t>
            </a:r>
          </a:p>
          <a:p>
            <a:pPr lvl="1">
              <a:lnSpc>
                <a:spcPct val="90000"/>
              </a:lnSpc>
              <a:spcBef>
                <a:spcPct val="20000"/>
              </a:spcBef>
            </a:pPr>
            <a:endParaRPr lang="en-US" sz="2400" dirty="0" smtClean="0">
              <a:solidFill>
                <a:srgbClr val="FF3300"/>
              </a:solidFill>
              <a:latin typeface="Tahoma" pitchFamily="34" charset="0"/>
            </a:endParaRPr>
          </a:p>
          <a:p>
            <a:pPr lvl="1">
              <a:lnSpc>
                <a:spcPct val="90000"/>
              </a:lnSpc>
              <a:spcBef>
                <a:spcPct val="20000"/>
              </a:spcBef>
            </a:pPr>
            <a:r>
              <a:rPr lang="en-US" sz="2400" dirty="0" smtClean="0">
                <a:solidFill>
                  <a:srgbClr val="FF3300"/>
                </a:solidFill>
                <a:latin typeface="Tahoma" pitchFamily="34" charset="0"/>
              </a:rPr>
              <a:t>These courses do not always meet  </a:t>
            </a:r>
            <a:br>
              <a:rPr lang="en-US" sz="2400" dirty="0" smtClean="0">
                <a:solidFill>
                  <a:srgbClr val="FF3300"/>
                </a:solidFill>
                <a:latin typeface="Tahoma" pitchFamily="34" charset="0"/>
              </a:rPr>
            </a:br>
            <a:r>
              <a:rPr lang="en-US" sz="2400" dirty="0" smtClean="0">
                <a:solidFill>
                  <a:srgbClr val="FF3300"/>
                </a:solidFill>
                <a:latin typeface="Tahoma" pitchFamily="34" charset="0"/>
              </a:rPr>
              <a:t>university requirements</a:t>
            </a:r>
            <a:br>
              <a:rPr lang="en-US" sz="2400" dirty="0" smtClean="0">
                <a:solidFill>
                  <a:srgbClr val="FF3300"/>
                </a:solidFill>
                <a:latin typeface="Tahoma" pitchFamily="34" charset="0"/>
              </a:rPr>
            </a:br>
            <a:r>
              <a:rPr lang="en-US" sz="2400" dirty="0" smtClean="0">
                <a:solidFill>
                  <a:srgbClr val="FF3300"/>
                </a:solidFill>
                <a:latin typeface="Tahoma" pitchFamily="34" charset="0"/>
              </a:rPr>
              <a:t>for admission</a:t>
            </a:r>
          </a:p>
          <a:p>
            <a:pPr marL="800100" lvl="1" indent="-342900">
              <a:lnSpc>
                <a:spcPct val="90000"/>
              </a:lnSpc>
              <a:spcBef>
                <a:spcPct val="20000"/>
              </a:spcBef>
            </a:pPr>
            <a:endParaRPr lang="en-US" sz="3200" dirty="0">
              <a:latin typeface="Tahoma" pitchFamily="34" charset="0"/>
            </a:endParaRPr>
          </a:p>
          <a:p>
            <a:pPr marL="342900" indent="-342900">
              <a:lnSpc>
                <a:spcPct val="90000"/>
              </a:lnSpc>
              <a:spcBef>
                <a:spcPct val="20000"/>
              </a:spcBef>
            </a:pPr>
            <a:endParaRPr lang="en-US" sz="3200" dirty="0">
              <a:latin typeface="Tahoma" pitchFamily="34" charset="0"/>
            </a:endParaRPr>
          </a:p>
          <a:p>
            <a:pPr marL="342900" indent="-342900">
              <a:lnSpc>
                <a:spcPct val="90000"/>
              </a:lnSpc>
              <a:spcBef>
                <a:spcPct val="20000"/>
              </a:spcBef>
            </a:pPr>
            <a:endParaRPr lang="en-US" sz="3200" dirty="0">
              <a:latin typeface="Tahoma" pitchFamily="34" charset="0"/>
            </a:endParaRPr>
          </a:p>
        </p:txBody>
      </p:sp>
      <p:sp>
        <p:nvSpPr>
          <p:cNvPr id="15367" name="Rectangle 12"/>
          <p:cNvSpPr>
            <a:spLocks noChangeArrowheads="1"/>
          </p:cNvSpPr>
          <p:nvPr/>
        </p:nvSpPr>
        <p:spPr bwMode="auto">
          <a:xfrm>
            <a:off x="228600" y="1884363"/>
            <a:ext cx="6496050" cy="758825"/>
          </a:xfrm>
          <a:prstGeom prst="rect">
            <a:avLst/>
          </a:prstGeom>
          <a:noFill/>
          <a:ln w="9525">
            <a:noFill/>
            <a:miter lim="800000"/>
            <a:headEnd/>
            <a:tailEnd/>
          </a:ln>
        </p:spPr>
        <p:txBody>
          <a:bodyPr/>
          <a:lstStyle/>
          <a:p>
            <a:endParaRPr lang="en-US" sz="3600" dirty="0"/>
          </a:p>
        </p:txBody>
      </p:sp>
      <p:sp>
        <p:nvSpPr>
          <p:cNvPr id="15368" name="Rectangle 13"/>
          <p:cNvSpPr>
            <a:spLocks noChangeArrowheads="1"/>
          </p:cNvSpPr>
          <p:nvPr/>
        </p:nvSpPr>
        <p:spPr bwMode="auto">
          <a:xfrm>
            <a:off x="228600" y="5451475"/>
            <a:ext cx="6623050" cy="1019175"/>
          </a:xfrm>
          <a:prstGeom prst="rect">
            <a:avLst/>
          </a:prstGeom>
          <a:noFill/>
          <a:ln w="9525">
            <a:noFill/>
            <a:miter lim="800000"/>
            <a:headEnd/>
            <a:tailEnd/>
          </a:ln>
        </p:spPr>
        <p:txBody>
          <a:bodyPr/>
          <a:lstStyle/>
          <a:p>
            <a:endParaRPr lang="en-US" sz="2800" dirty="0">
              <a:latin typeface="Tahoma" pitchFamily="34" charset="0"/>
            </a:endParaRPr>
          </a:p>
        </p:txBody>
      </p:sp>
      <p:sp>
        <p:nvSpPr>
          <p:cNvPr id="9" name="Rectangle 8"/>
          <p:cNvSpPr>
            <a:spLocks noChangeArrowheads="1"/>
          </p:cNvSpPr>
          <p:nvPr/>
        </p:nvSpPr>
        <p:spPr bwMode="auto">
          <a:xfrm>
            <a:off x="203200" y="0"/>
            <a:ext cx="8940800" cy="1917700"/>
          </a:xfrm>
          <a:prstGeom prst="rect">
            <a:avLst/>
          </a:prstGeom>
          <a:noFill/>
          <a:ln w="9525">
            <a:noFill/>
            <a:miter lim="800000"/>
            <a:headEnd/>
            <a:tailEnd/>
          </a:ln>
          <a:effectLst>
            <a:outerShdw dist="35921" dir="2700000" algn="ctr" rotWithShape="0">
              <a:schemeClr val="bg1"/>
            </a:outerShdw>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Social Science</a:t>
            </a:r>
          </a:p>
          <a:p>
            <a:pPr>
              <a:defRPr/>
            </a:pP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Options</a:t>
            </a:r>
            <a:endParaRPr lang="en-US" sz="6000" b="1" spc="50" dirty="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endParaRPr>
          </a:p>
        </p:txBody>
      </p:sp>
      <p:pic>
        <p:nvPicPr>
          <p:cNvPr id="67588" name="Picture 4" descr="http://a8.sphotos.ak.fbcdn.net/hphotos-ak-ash4/s320x320/298958_114396278661786_114393541995393_64825_5954979_n.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066521" y="2643188"/>
            <a:ext cx="2613929" cy="262212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88635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203200" y="0"/>
            <a:ext cx="8940800" cy="1917700"/>
          </a:xfrm>
          <a:prstGeom prst="rect">
            <a:avLst/>
          </a:prstGeom>
          <a:noFill/>
          <a:ln w="9525">
            <a:noFill/>
            <a:miter lim="800000"/>
            <a:headEnd/>
            <a:tailEnd/>
          </a:ln>
          <a:effectLst>
            <a:outerShdw dist="35921" dir="2700000" algn="ctr" rotWithShape="0">
              <a:schemeClr val="bg1"/>
            </a:outerShdw>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Social Studies</a:t>
            </a:r>
          </a:p>
          <a:p>
            <a:pPr>
              <a:defRPr/>
            </a:pP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Options</a:t>
            </a:r>
            <a:endParaRPr lang="en-US" sz="6000" b="1" spc="50" dirty="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endParaRPr>
          </a:p>
        </p:txBody>
      </p:sp>
      <p:sp>
        <p:nvSpPr>
          <p:cNvPr id="5" name="Rectangle 9"/>
          <p:cNvSpPr txBox="1">
            <a:spLocks noChangeArrowheads="1"/>
          </p:cNvSpPr>
          <p:nvPr/>
        </p:nvSpPr>
        <p:spPr bwMode="auto">
          <a:xfrm rot="16200000">
            <a:off x="-1611954" y="4041991"/>
            <a:ext cx="4421875" cy="801095"/>
          </a:xfrm>
          <a:prstGeom prst="rect">
            <a:avLst/>
          </a:prstGeom>
          <a:solidFill>
            <a:srgbClr val="FF3300"/>
          </a:solidFill>
          <a:ln w="9525">
            <a:noFill/>
            <a:miter lim="800000"/>
            <a:headEnd/>
            <a:tailEnd/>
          </a:ln>
          <a:scene3d>
            <a:camera prst="orthographicFront"/>
            <a:lightRig rig="threePt" dir="t"/>
          </a:scene3d>
          <a:sp3d>
            <a:bevelT w="139700" h="139700" prst="divot"/>
          </a:sp3d>
        </p:spPr>
        <p:txBody>
          <a:bodyPr vert="horz" wrap="square" lIns="91440" tIns="45720" rIns="91440" bIns="45720" numCol="1" anchor="t" anchorCtr="0" compatLnSpc="1">
            <a:prstTxWarp prst="textNoShape">
              <a:avLst/>
            </a:prstTxWarp>
          </a:bodyPr>
          <a:lstStyle>
            <a:defPPr>
              <a:defRPr lang="en-US"/>
            </a:defPPr>
            <a:lvl1pPr marL="0" indent="0" algn="ctr" eaLnBrk="1" hangingPunct="1">
              <a:lnSpc>
                <a:spcPct val="90000"/>
              </a:lnSpc>
              <a:spcBef>
                <a:spcPct val="20000"/>
              </a:spcBef>
              <a:buFontTx/>
              <a:buNone/>
              <a:defRPr sz="4800">
                <a:solidFill>
                  <a:schemeClr val="bg1"/>
                </a:solidFill>
                <a:latin typeface="Helvetica" pitchFamily="34" charset="0"/>
              </a:defRPr>
            </a:lvl1pPr>
            <a:lvl2pPr marL="742950" indent="-285750" eaLnBrk="0" hangingPunct="0">
              <a:spcBef>
                <a:spcPct val="20000"/>
              </a:spcBef>
              <a:buChar char="–"/>
              <a:defRPr sz="2800">
                <a:latin typeface="+mn-lt"/>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fontAlgn="base">
              <a:spcBef>
                <a:spcPct val="20000"/>
              </a:spcBef>
              <a:spcAft>
                <a:spcPct val="0"/>
              </a:spcAft>
              <a:buChar char="»"/>
              <a:defRPr sz="2000">
                <a:latin typeface="+mn-lt"/>
              </a:defRPr>
            </a:lvl6pPr>
            <a:lvl7pPr marL="2971800" indent="-228600" fontAlgn="base">
              <a:spcBef>
                <a:spcPct val="20000"/>
              </a:spcBef>
              <a:spcAft>
                <a:spcPct val="0"/>
              </a:spcAft>
              <a:buChar char="»"/>
              <a:defRPr sz="2000">
                <a:latin typeface="+mn-lt"/>
              </a:defRPr>
            </a:lvl7pPr>
            <a:lvl8pPr marL="3429000" indent="-228600" fontAlgn="base">
              <a:spcBef>
                <a:spcPct val="20000"/>
              </a:spcBef>
              <a:spcAft>
                <a:spcPct val="0"/>
              </a:spcAft>
              <a:buChar char="»"/>
              <a:defRPr sz="2000">
                <a:latin typeface="+mn-lt"/>
              </a:defRPr>
            </a:lvl8pPr>
            <a:lvl9pPr marL="3886200" indent="-228600" fontAlgn="base">
              <a:spcBef>
                <a:spcPct val="20000"/>
              </a:spcBef>
              <a:spcAft>
                <a:spcPct val="0"/>
              </a:spcAft>
              <a:buChar char="»"/>
              <a:defRPr sz="2000">
                <a:latin typeface="+mn-lt"/>
              </a:defRPr>
            </a:lvl9pPr>
          </a:lstStyle>
          <a:p>
            <a:r>
              <a:rPr lang="en-US" dirty="0"/>
              <a:t>MUST </a:t>
            </a:r>
            <a:r>
              <a:rPr lang="en-US" dirty="0" smtClean="0"/>
              <a:t>HAVE</a:t>
            </a:r>
            <a:endParaRPr lang="en-US" dirty="0"/>
          </a:p>
        </p:txBody>
      </p:sp>
      <p:pic>
        <p:nvPicPr>
          <p:cNvPr id="8" name="Picture 5"/>
          <p:cNvPicPr>
            <a:picLocks noChangeAspect="1" noChangeArrowheads="1"/>
          </p:cNvPicPr>
          <p:nvPr/>
        </p:nvPicPr>
        <p:blipFill>
          <a:blip r:embed="rId3" cstate="print">
            <a:lum/>
          </a:blip>
          <a:srcRect/>
          <a:stretch>
            <a:fillRect/>
          </a:stretch>
        </p:blipFill>
        <p:spPr bwMode="auto">
          <a:xfrm rot="578520">
            <a:off x="5551945" y="2470443"/>
            <a:ext cx="3179624" cy="3884587"/>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6" name="Rectangle 9"/>
          <p:cNvSpPr txBox="1">
            <a:spLocks noChangeArrowheads="1"/>
          </p:cNvSpPr>
          <p:nvPr/>
        </p:nvSpPr>
        <p:spPr bwMode="auto">
          <a:xfrm>
            <a:off x="1119116" y="2287193"/>
            <a:ext cx="5049672" cy="4251085"/>
          </a:xfrm>
          <a:prstGeom prst="rect">
            <a:avLst/>
          </a:prstGeom>
          <a:solidFill>
            <a:srgbClr val="FFFFCC"/>
          </a:solidFill>
          <a:ln w="9525">
            <a:noFill/>
            <a:miter lim="800000"/>
            <a:headEnd/>
            <a:tailEnd/>
          </a:ln>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spcBef>
                <a:spcPct val="50000"/>
              </a:spcBef>
              <a:spcAft>
                <a:spcPts val="1800"/>
              </a:spcAft>
              <a:buNone/>
            </a:pPr>
            <a:r>
              <a:rPr lang="en-US" sz="2800" b="1" u="sng" dirty="0">
                <a:solidFill>
                  <a:srgbClr val="FF0000"/>
                </a:solidFill>
              </a:rPr>
              <a:t>Grade 10</a:t>
            </a:r>
            <a:r>
              <a:rPr lang="en-US" sz="2800" dirty="0">
                <a:solidFill>
                  <a:srgbClr val="FF0000"/>
                </a:solidFill>
              </a:rPr>
              <a:t> </a:t>
            </a:r>
          </a:p>
          <a:p>
            <a:pPr marL="0" indent="0" eaLnBrk="1" hangingPunct="1">
              <a:spcBef>
                <a:spcPct val="50000"/>
              </a:spcBef>
              <a:spcAft>
                <a:spcPts val="1800"/>
              </a:spcAft>
              <a:buNone/>
            </a:pPr>
            <a:r>
              <a:rPr lang="en-US" sz="2800" dirty="0" smtClean="0"/>
              <a:t>Socials </a:t>
            </a:r>
            <a:r>
              <a:rPr lang="en-US" sz="2800" dirty="0"/>
              <a:t>10 / </a:t>
            </a:r>
            <a:r>
              <a:rPr lang="en-US" sz="2800" dirty="0" smtClean="0"/>
              <a:t>Socials </a:t>
            </a:r>
            <a:r>
              <a:rPr lang="en-US" sz="2800" dirty="0"/>
              <a:t>10 </a:t>
            </a:r>
            <a:r>
              <a:rPr lang="en-US" sz="2800" dirty="0" err="1"/>
              <a:t>Honours</a:t>
            </a:r>
            <a:endParaRPr lang="en-US" sz="2800" dirty="0"/>
          </a:p>
          <a:p>
            <a:pPr marL="0" indent="0" eaLnBrk="1" hangingPunct="1">
              <a:spcBef>
                <a:spcPct val="50000"/>
              </a:spcBef>
              <a:spcAft>
                <a:spcPts val="1800"/>
              </a:spcAft>
              <a:buNone/>
            </a:pPr>
            <a:r>
              <a:rPr lang="en-US" sz="2800" b="1" u="sng" dirty="0" smtClean="0">
                <a:solidFill>
                  <a:srgbClr val="FF0000"/>
                </a:solidFill>
              </a:rPr>
              <a:t>Grade 11</a:t>
            </a:r>
            <a:endParaRPr lang="en-US" sz="2800" dirty="0"/>
          </a:p>
          <a:p>
            <a:pPr eaLnBrk="1" hangingPunct="1">
              <a:spcBef>
                <a:spcPct val="50000"/>
              </a:spcBef>
              <a:buFontTx/>
              <a:buNone/>
            </a:pPr>
            <a:r>
              <a:rPr lang="en-US" sz="2800" dirty="0" smtClean="0"/>
              <a:t>Socials 11</a:t>
            </a:r>
          </a:p>
          <a:p>
            <a:pPr marL="0" indent="0" eaLnBrk="1" hangingPunct="1">
              <a:lnSpc>
                <a:spcPct val="90000"/>
              </a:lnSpc>
              <a:spcBef>
                <a:spcPct val="50000"/>
              </a:spcBef>
              <a:buFontTx/>
              <a:buNone/>
            </a:pPr>
            <a:endParaRPr lang="en-US" sz="2000" dirty="0" smtClean="0"/>
          </a:p>
        </p:txBody>
      </p:sp>
    </p:spTree>
    <p:custDataLst>
      <p:tags r:id="rId1"/>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10"/>
          <p:cNvSpPr>
            <a:spLocks noGrp="1" noChangeArrowheads="1"/>
          </p:cNvSpPr>
          <p:nvPr>
            <p:ph idx="1"/>
          </p:nvPr>
        </p:nvSpPr>
        <p:spPr>
          <a:xfrm>
            <a:off x="304800" y="2197290"/>
            <a:ext cx="5761149" cy="4256519"/>
          </a:xfrm>
          <a:solidFill>
            <a:srgbClr val="FFFFCC"/>
          </a:solidFill>
          <a:scene3d>
            <a:camera prst="orthographicFront"/>
            <a:lightRig rig="threePt" dir="t"/>
          </a:scene3d>
          <a:sp3d>
            <a:bevelT/>
          </a:sp3d>
        </p:spPr>
        <p:txBody>
          <a:bodyPr>
            <a:normAutofit/>
          </a:bodyPr>
          <a:lstStyle/>
          <a:p>
            <a:pPr>
              <a:lnSpc>
                <a:spcPct val="90000"/>
              </a:lnSpc>
              <a:buClr>
                <a:srgbClr val="FF0000"/>
              </a:buClr>
            </a:pPr>
            <a:r>
              <a:rPr lang="en-US" dirty="0" smtClean="0">
                <a:latin typeface="Tahoma" pitchFamily="34" charset="0"/>
              </a:rPr>
              <a:t>Comparative Civilizations 12</a:t>
            </a:r>
          </a:p>
          <a:p>
            <a:pPr>
              <a:lnSpc>
                <a:spcPct val="90000"/>
              </a:lnSpc>
              <a:buClr>
                <a:srgbClr val="FF0000"/>
              </a:buClr>
            </a:pPr>
            <a:r>
              <a:rPr lang="en-US" dirty="0" smtClean="0">
                <a:latin typeface="Tahoma" pitchFamily="34" charset="0"/>
              </a:rPr>
              <a:t>Geography 12</a:t>
            </a:r>
          </a:p>
          <a:p>
            <a:pPr>
              <a:lnSpc>
                <a:spcPct val="90000"/>
              </a:lnSpc>
              <a:buClr>
                <a:srgbClr val="FF0000"/>
              </a:buClr>
            </a:pPr>
            <a:r>
              <a:rPr lang="en-US" dirty="0" smtClean="0">
                <a:latin typeface="Tahoma" pitchFamily="34" charset="0"/>
              </a:rPr>
              <a:t>History 12</a:t>
            </a:r>
          </a:p>
          <a:p>
            <a:pPr>
              <a:lnSpc>
                <a:spcPct val="90000"/>
              </a:lnSpc>
              <a:buClr>
                <a:srgbClr val="FF0000"/>
              </a:buClr>
            </a:pPr>
            <a:r>
              <a:rPr lang="en-US" dirty="0" smtClean="0">
                <a:latin typeface="Tahoma" pitchFamily="34" charset="0"/>
              </a:rPr>
              <a:t>Law 12	</a:t>
            </a:r>
          </a:p>
          <a:p>
            <a:pPr>
              <a:lnSpc>
                <a:spcPct val="90000"/>
              </a:lnSpc>
              <a:buClr>
                <a:srgbClr val="FF0000"/>
              </a:buClr>
            </a:pPr>
            <a:r>
              <a:rPr lang="en-US" dirty="0" smtClean="0">
                <a:latin typeface="Tahoma" pitchFamily="34" charset="0"/>
              </a:rPr>
              <a:t>Economics 12</a:t>
            </a:r>
          </a:p>
          <a:p>
            <a:pPr>
              <a:lnSpc>
                <a:spcPct val="90000"/>
              </a:lnSpc>
              <a:buClr>
                <a:srgbClr val="FF0000"/>
              </a:buClr>
            </a:pPr>
            <a:r>
              <a:rPr lang="en-US" dirty="0" smtClean="0">
                <a:latin typeface="Tahoma" pitchFamily="34" charset="0"/>
              </a:rPr>
              <a:t>AP Economics 12</a:t>
            </a:r>
          </a:p>
          <a:p>
            <a:pPr>
              <a:lnSpc>
                <a:spcPct val="90000"/>
              </a:lnSpc>
              <a:buClr>
                <a:srgbClr val="FF0000"/>
              </a:buClr>
            </a:pPr>
            <a:r>
              <a:rPr lang="en-US" dirty="0" smtClean="0">
                <a:latin typeface="Tahoma" pitchFamily="34" charset="0"/>
              </a:rPr>
              <a:t>AP European History</a:t>
            </a:r>
          </a:p>
          <a:p>
            <a:pPr marL="0" indent="0">
              <a:lnSpc>
                <a:spcPct val="90000"/>
              </a:lnSpc>
              <a:buClr>
                <a:srgbClr val="FF0000"/>
              </a:buClr>
              <a:buNone/>
            </a:pPr>
            <a:endParaRPr lang="en-US" dirty="0" smtClean="0">
              <a:latin typeface="Tahoma" pitchFamily="34" charset="0"/>
            </a:endParaRPr>
          </a:p>
        </p:txBody>
      </p:sp>
      <p:pic>
        <p:nvPicPr>
          <p:cNvPr id="16390" name="Picture 14" descr="lang4"/>
          <p:cNvPicPr>
            <a:picLocks noChangeAspect="1" noChangeArrowheads="1"/>
          </p:cNvPicPr>
          <p:nvPr/>
        </p:nvPicPr>
        <p:blipFill>
          <a:blip r:embed="rId3" cstate="print">
            <a:lum/>
          </a:blip>
          <a:srcRect/>
          <a:stretch>
            <a:fillRect/>
          </a:stretch>
        </p:blipFill>
        <p:spPr bwMode="auto">
          <a:xfrm>
            <a:off x="4810540" y="3504371"/>
            <a:ext cx="4162286" cy="3121716"/>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10" name="Rectangle 9"/>
          <p:cNvSpPr>
            <a:spLocks noChangeArrowheads="1"/>
          </p:cNvSpPr>
          <p:nvPr/>
        </p:nvSpPr>
        <p:spPr bwMode="auto">
          <a:xfrm>
            <a:off x="203200" y="0"/>
            <a:ext cx="4925391" cy="1917700"/>
          </a:xfrm>
          <a:prstGeom prst="rect">
            <a:avLst/>
          </a:prstGeom>
          <a:noFill/>
          <a:ln w="9525">
            <a:noFill/>
            <a:miter lim="800000"/>
            <a:headEnd/>
            <a:tailEnd/>
          </a:ln>
          <a:effectLst>
            <a:outerShdw dist="35921" dir="2700000" algn="ctr" rotWithShape="0">
              <a:schemeClr val="bg1"/>
            </a:outerShdw>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Social Studies</a:t>
            </a:r>
          </a:p>
          <a:p>
            <a:pPr>
              <a:defRPr/>
            </a:pP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Options</a:t>
            </a:r>
            <a:endParaRPr lang="en-US" sz="6000" b="1" spc="50" dirty="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endParaRPr>
          </a:p>
        </p:txBody>
      </p:sp>
    </p:spTree>
    <p:custDataLst>
      <p:tags r:id="rId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ChangeArrowheads="1"/>
          </p:cNvSpPr>
          <p:nvPr/>
        </p:nvSpPr>
        <p:spPr bwMode="auto">
          <a:xfrm>
            <a:off x="0" y="0"/>
            <a:ext cx="6959600" cy="1387475"/>
          </a:xfrm>
          <a:prstGeom prst="rect">
            <a:avLst/>
          </a:prstGeom>
          <a:noFill/>
          <a:ln w="9525">
            <a:noFill/>
            <a:miter lim="800000"/>
            <a:headEnd/>
            <a:tailEnd/>
          </a:ln>
        </p:spPr>
        <p:txBody>
          <a:bodyPr anchor="ctr"/>
          <a:lstStyle/>
          <a:p>
            <a:pPr>
              <a:defRPr/>
            </a:pPr>
            <a:r>
              <a:rPr lang="en-US" sz="4400" b="1" dirty="0">
                <a:effectLst>
                  <a:outerShdw blurRad="38100" dist="38100" dir="2700000" algn="tl">
                    <a:srgbClr val="000000">
                      <a:alpha val="43137"/>
                    </a:srgbClr>
                  </a:outerShdw>
                </a:effectLst>
                <a:latin typeface="Times New Roman" pitchFamily="18" charset="0"/>
              </a:rPr>
              <a:t>Fine</a:t>
            </a:r>
            <a:r>
              <a:rPr lang="en-US" sz="4400" dirty="0">
                <a:solidFill>
                  <a:schemeClr val="tx2"/>
                </a:solidFill>
                <a:latin typeface="Times New Roman" pitchFamily="18" charset="0"/>
              </a:rPr>
              <a:t> </a:t>
            </a:r>
            <a:r>
              <a:rPr lang="en-US" sz="4400" b="1" dirty="0">
                <a:effectLst>
                  <a:outerShdw blurRad="38100" dist="38100" dir="2700000" algn="tl">
                    <a:srgbClr val="000000">
                      <a:alpha val="43137"/>
                    </a:srgbClr>
                  </a:outerShdw>
                </a:effectLst>
                <a:latin typeface="Times New Roman" pitchFamily="18" charset="0"/>
              </a:rPr>
              <a:t>Arts</a:t>
            </a:r>
            <a:r>
              <a:rPr lang="en-US" sz="4400" dirty="0">
                <a:solidFill>
                  <a:schemeClr val="tx2"/>
                </a:solidFill>
                <a:latin typeface="Times New Roman" pitchFamily="18" charset="0"/>
              </a:rPr>
              <a:t> </a:t>
            </a:r>
            <a:r>
              <a:rPr lang="en-US" sz="3200" dirty="0">
                <a:solidFill>
                  <a:schemeClr val="tx2"/>
                </a:solidFill>
                <a:latin typeface="Times New Roman" pitchFamily="18" charset="0"/>
              </a:rPr>
              <a:t>and/or</a:t>
            </a:r>
            <a:r>
              <a:rPr lang="en-US" sz="4400" dirty="0">
                <a:solidFill>
                  <a:schemeClr val="tx2"/>
                </a:solidFill>
                <a:latin typeface="Times New Roman" pitchFamily="18" charset="0"/>
              </a:rPr>
              <a:t/>
            </a:r>
            <a:br>
              <a:rPr lang="en-US" sz="4400" dirty="0">
                <a:solidFill>
                  <a:schemeClr val="tx2"/>
                </a:solidFill>
                <a:latin typeface="Times New Roman" pitchFamily="18" charset="0"/>
              </a:rPr>
            </a:br>
            <a:r>
              <a:rPr lang="en-US" sz="4400" b="1" dirty="0">
                <a:effectLst>
                  <a:outerShdw blurRad="38100" dist="38100" dir="2700000" algn="tl">
                    <a:srgbClr val="000000">
                      <a:alpha val="43137"/>
                    </a:srgbClr>
                  </a:outerShdw>
                </a:effectLst>
                <a:latin typeface="Times New Roman" pitchFamily="18" charset="0"/>
              </a:rPr>
              <a:t>Applied</a:t>
            </a:r>
            <a:r>
              <a:rPr lang="en-US" sz="4400" dirty="0">
                <a:solidFill>
                  <a:schemeClr val="tx2"/>
                </a:solidFill>
                <a:latin typeface="Times New Roman" pitchFamily="18" charset="0"/>
              </a:rPr>
              <a:t> </a:t>
            </a:r>
            <a:r>
              <a:rPr lang="en-US" sz="4400" b="1" dirty="0">
                <a:effectLst>
                  <a:outerShdw blurRad="38100" dist="38100" dir="2700000" algn="tl">
                    <a:srgbClr val="000000">
                      <a:alpha val="43137"/>
                    </a:srgbClr>
                  </a:outerShdw>
                </a:effectLst>
                <a:latin typeface="Times New Roman" pitchFamily="18" charset="0"/>
              </a:rPr>
              <a:t>Skills</a:t>
            </a:r>
          </a:p>
        </p:txBody>
      </p:sp>
      <p:sp>
        <p:nvSpPr>
          <p:cNvPr id="1028" name="Rectangle 9"/>
          <p:cNvSpPr>
            <a:spLocks noGrp="1" noChangeArrowheads="1"/>
          </p:cNvSpPr>
          <p:nvPr>
            <p:ph idx="1"/>
          </p:nvPr>
        </p:nvSpPr>
        <p:spPr>
          <a:xfrm>
            <a:off x="1157324" y="2231600"/>
            <a:ext cx="7007180" cy="3814357"/>
          </a:xfrm>
          <a:solidFill>
            <a:srgbClr val="FFFFCC"/>
          </a:solidFill>
          <a:scene3d>
            <a:camera prst="orthographicFront"/>
            <a:lightRig rig="threePt" dir="t"/>
          </a:scene3d>
          <a:sp3d>
            <a:bevelT/>
          </a:sp3d>
        </p:spPr>
        <p:txBody>
          <a:bodyPr/>
          <a:lstStyle/>
          <a:p>
            <a:pPr marL="266700" indent="0" eaLnBrk="1" hangingPunct="1">
              <a:buNone/>
            </a:pPr>
            <a:r>
              <a:rPr lang="en-US" dirty="0" smtClean="0"/>
              <a:t>Complete </a:t>
            </a:r>
            <a:r>
              <a:rPr lang="en-US" sz="2400" dirty="0" smtClean="0"/>
              <a:t>(at least one) </a:t>
            </a:r>
            <a:r>
              <a:rPr lang="en-US" dirty="0" smtClean="0"/>
              <a:t/>
            </a:r>
            <a:br>
              <a:rPr lang="en-US" dirty="0" smtClean="0"/>
            </a:br>
            <a:r>
              <a:rPr lang="en-US" dirty="0" smtClean="0">
                <a:solidFill>
                  <a:srgbClr val="FF0000"/>
                </a:solidFill>
              </a:rPr>
              <a:t>Fine Arts</a:t>
            </a:r>
            <a:r>
              <a:rPr lang="en-US" dirty="0" smtClean="0"/>
              <a:t> </a:t>
            </a:r>
            <a:r>
              <a:rPr lang="en-US" sz="2400" dirty="0" smtClean="0"/>
              <a:t>(FA)</a:t>
            </a:r>
            <a:r>
              <a:rPr lang="en-US" dirty="0" smtClean="0"/>
              <a:t> </a:t>
            </a:r>
            <a:r>
              <a:rPr lang="en-US" u="sng" dirty="0" smtClean="0"/>
              <a:t>or</a:t>
            </a:r>
            <a:r>
              <a:rPr lang="en-US" dirty="0" smtClean="0"/>
              <a:t> </a:t>
            </a:r>
            <a:r>
              <a:rPr lang="en-US" dirty="0" smtClean="0">
                <a:solidFill>
                  <a:srgbClr val="FF0000"/>
                </a:solidFill>
              </a:rPr>
              <a:t>Applied Skills</a:t>
            </a:r>
            <a:r>
              <a:rPr lang="en-US" dirty="0" smtClean="0"/>
              <a:t> </a:t>
            </a:r>
            <a:r>
              <a:rPr lang="en-US" sz="2400" dirty="0" smtClean="0"/>
              <a:t>(AS)</a:t>
            </a:r>
            <a:r>
              <a:rPr lang="en-US" dirty="0" smtClean="0"/>
              <a:t> </a:t>
            </a:r>
            <a:r>
              <a:rPr lang="en-US" sz="2400" dirty="0" smtClean="0"/>
              <a:t>course in either grade 10, 11 </a:t>
            </a:r>
            <a:r>
              <a:rPr lang="en-US" sz="2400" u="sng" dirty="0" smtClean="0"/>
              <a:t>or</a:t>
            </a:r>
            <a:r>
              <a:rPr lang="en-US" sz="2400" dirty="0" smtClean="0"/>
              <a:t> 12.</a:t>
            </a:r>
          </a:p>
          <a:p>
            <a:pPr marL="266700" indent="0" eaLnBrk="1" hangingPunct="1">
              <a:buNone/>
            </a:pPr>
            <a:endParaRPr lang="en-US" sz="1200" u="sng" dirty="0" smtClean="0"/>
          </a:p>
          <a:p>
            <a:pPr marL="266700" indent="0" eaLnBrk="1" hangingPunct="1">
              <a:buNone/>
            </a:pPr>
            <a:endParaRPr lang="en-US" sz="1200" u="sng" dirty="0" smtClean="0"/>
          </a:p>
          <a:p>
            <a:pPr marL="266700" indent="0" eaLnBrk="1" hangingPunct="1">
              <a:buNone/>
            </a:pPr>
            <a:r>
              <a:rPr lang="en-US" sz="2400" u="sng" dirty="0" smtClean="0"/>
              <a:t>Examples</a:t>
            </a:r>
            <a:r>
              <a:rPr lang="en-US" sz="2400" dirty="0"/>
              <a:t>:</a:t>
            </a:r>
          </a:p>
          <a:p>
            <a:pPr marL="266700" indent="0" eaLnBrk="1" hangingPunct="1">
              <a:buNone/>
            </a:pPr>
            <a:r>
              <a:rPr lang="en-US" sz="2000" dirty="0" smtClean="0"/>
              <a:t>Art 11, Accounting 11, Cook Training 11, </a:t>
            </a:r>
            <a:br>
              <a:rPr lang="en-US" sz="2000" dirty="0" smtClean="0"/>
            </a:br>
            <a:r>
              <a:rPr lang="en-US" sz="2000" dirty="0" smtClean="0"/>
              <a:t>Foods &amp; Nutrition 11, Animation 11, </a:t>
            </a:r>
            <a:br>
              <a:rPr lang="en-US" sz="2000" dirty="0" smtClean="0"/>
            </a:br>
            <a:r>
              <a:rPr lang="en-US" sz="2000" dirty="0" smtClean="0"/>
              <a:t>Band 10, Economics 12,</a:t>
            </a:r>
            <a:br>
              <a:rPr lang="en-US" sz="2000" dirty="0" smtClean="0"/>
            </a:br>
            <a:r>
              <a:rPr lang="en-US" sz="2000" dirty="0" smtClean="0"/>
              <a:t>Auto Technology 11, Drama 10</a:t>
            </a:r>
            <a:endParaRPr lang="en-US" sz="2000" dirty="0"/>
          </a:p>
        </p:txBody>
      </p:sp>
      <p:sp>
        <p:nvSpPr>
          <p:cNvPr id="10" name="Rectangle 5"/>
          <p:cNvSpPr>
            <a:spLocks noChangeArrowheads="1"/>
          </p:cNvSpPr>
          <p:nvPr/>
        </p:nvSpPr>
        <p:spPr bwMode="auto">
          <a:xfrm>
            <a:off x="203200" y="0"/>
            <a:ext cx="8940800" cy="1917700"/>
          </a:xfrm>
          <a:prstGeom prst="rect">
            <a:avLst/>
          </a:prstGeom>
          <a:noFill/>
          <a:ln w="9525">
            <a:noFill/>
            <a:miter lim="800000"/>
            <a:headEnd/>
            <a:tailEnd/>
          </a:ln>
          <a:effectLst>
            <a:outerShdw dist="35921" dir="2700000" algn="ctr" rotWithShape="0">
              <a:schemeClr val="bg1"/>
            </a:outerShdw>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Graduation</a:t>
            </a:r>
          </a:p>
          <a:p>
            <a:pPr>
              <a:defRPr/>
            </a:pP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Requirements</a:t>
            </a:r>
            <a:endParaRPr lang="en-US" sz="6000" b="1" spc="50" dirty="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endParaRPr>
          </a:p>
        </p:txBody>
      </p:sp>
      <p:pic>
        <p:nvPicPr>
          <p:cNvPr id="1027" name="Picture 3"/>
          <p:cNvPicPr>
            <a:picLocks noChangeAspect="1" noChangeArrowheads="1"/>
          </p:cNvPicPr>
          <p:nvPr/>
        </p:nvPicPr>
        <p:blipFill>
          <a:blip r:embed="rId3" cstate="print"/>
          <a:srcRect t="15768" b="10167"/>
          <a:stretch>
            <a:fillRect/>
          </a:stretch>
        </p:blipFill>
        <p:spPr bwMode="auto">
          <a:xfrm rot="512363">
            <a:off x="6387460" y="4108818"/>
            <a:ext cx="2298490" cy="3032261"/>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7" name="Rectangle 9"/>
          <p:cNvSpPr txBox="1">
            <a:spLocks noChangeArrowheads="1"/>
          </p:cNvSpPr>
          <p:nvPr/>
        </p:nvSpPr>
        <p:spPr bwMode="auto">
          <a:xfrm rot="16200000">
            <a:off x="-1611954" y="4041991"/>
            <a:ext cx="4421875" cy="801095"/>
          </a:xfrm>
          <a:prstGeom prst="rect">
            <a:avLst/>
          </a:prstGeom>
          <a:solidFill>
            <a:srgbClr val="FF9900"/>
          </a:solidFill>
          <a:ln w="9525">
            <a:noFill/>
            <a:miter lim="800000"/>
            <a:headEnd/>
            <a:tailEnd/>
          </a:ln>
          <a:scene3d>
            <a:camera prst="orthographicFront"/>
            <a:lightRig rig="threePt" dir="t"/>
          </a:scene3d>
          <a:sp3d>
            <a:bevelT w="139700" h="139700" prst="divot"/>
          </a:sp3d>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lnSpc>
                <a:spcPct val="90000"/>
              </a:lnSpc>
              <a:buFontTx/>
              <a:buNone/>
            </a:pPr>
            <a:r>
              <a:rPr lang="en-US" sz="4800" dirty="0" smtClean="0">
                <a:latin typeface="Helvetica" pitchFamily="34" charset="0"/>
              </a:rPr>
              <a:t>MUST HAVE</a:t>
            </a:r>
          </a:p>
        </p:txBody>
      </p:sp>
    </p:spTree>
    <p:custDataLst>
      <p:tags r:id="rId1"/>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13" descr="bused2"/>
          <p:cNvPicPr>
            <a:picLocks noChangeAspect="1" noChangeArrowheads="1"/>
          </p:cNvPicPr>
          <p:nvPr/>
        </p:nvPicPr>
        <p:blipFill>
          <a:blip r:embed="rId3" cstate="print">
            <a:lum/>
          </a:blip>
          <a:srcRect/>
          <a:stretch>
            <a:fillRect/>
          </a:stretch>
        </p:blipFill>
        <p:spPr bwMode="auto">
          <a:xfrm>
            <a:off x="6965949" y="2197100"/>
            <a:ext cx="2012951" cy="1509713"/>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7412" name="Picture 14" descr="CeramicSurush(AK)"/>
          <p:cNvPicPr>
            <a:picLocks noChangeAspect="1" noChangeArrowheads="1"/>
          </p:cNvPicPr>
          <p:nvPr/>
        </p:nvPicPr>
        <p:blipFill>
          <a:blip r:embed="rId4" cstate="print">
            <a:lum/>
          </a:blip>
          <a:srcRect/>
          <a:stretch>
            <a:fillRect/>
          </a:stretch>
        </p:blipFill>
        <p:spPr bwMode="auto">
          <a:xfrm rot="20849105">
            <a:off x="6906916" y="3662545"/>
            <a:ext cx="2047460" cy="1535116"/>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7413" name="Picture 15" descr="art_image8"/>
          <p:cNvPicPr>
            <a:picLocks noChangeAspect="1" noChangeArrowheads="1"/>
          </p:cNvPicPr>
          <p:nvPr/>
        </p:nvPicPr>
        <p:blipFill>
          <a:blip r:embed="rId5" cstate="print">
            <a:lum/>
          </a:blip>
          <a:srcRect/>
          <a:stretch>
            <a:fillRect/>
          </a:stretch>
        </p:blipFill>
        <p:spPr bwMode="auto">
          <a:xfrm>
            <a:off x="6972300" y="5118101"/>
            <a:ext cx="2006600" cy="1504950"/>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17414" name="Rectangle 16"/>
          <p:cNvSpPr>
            <a:spLocks noGrp="1" noChangeArrowheads="1"/>
          </p:cNvSpPr>
          <p:nvPr>
            <p:ph idx="1"/>
          </p:nvPr>
        </p:nvSpPr>
        <p:spPr>
          <a:xfrm>
            <a:off x="406400" y="2806700"/>
            <a:ext cx="5930900" cy="2222500"/>
          </a:xfrm>
          <a:solidFill>
            <a:srgbClr val="FFFFCC"/>
          </a:solidFill>
          <a:scene3d>
            <a:camera prst="orthographicFront"/>
            <a:lightRig rig="threePt" dir="t"/>
          </a:scene3d>
          <a:sp3d>
            <a:bevelT/>
          </a:sp3d>
        </p:spPr>
        <p:txBody>
          <a:bodyPr/>
          <a:lstStyle/>
          <a:p>
            <a:r>
              <a:rPr lang="en-US" dirty="0" smtClean="0">
                <a:latin typeface="Tahoma" pitchFamily="34" charset="0"/>
              </a:rPr>
              <a:t>Grade 10s choose </a:t>
            </a:r>
            <a:r>
              <a:rPr lang="en-US" dirty="0" smtClean="0">
                <a:solidFill>
                  <a:srgbClr val="FF0000"/>
                </a:solidFill>
                <a:latin typeface="Tahoma" pitchFamily="34" charset="0"/>
              </a:rPr>
              <a:t>2</a:t>
            </a:r>
            <a:r>
              <a:rPr lang="en-US" dirty="0" smtClean="0">
                <a:latin typeface="Tahoma" pitchFamily="34" charset="0"/>
              </a:rPr>
              <a:t> electives</a:t>
            </a:r>
          </a:p>
          <a:p>
            <a:r>
              <a:rPr lang="en-US" dirty="0" smtClean="0">
                <a:latin typeface="Tahoma" pitchFamily="34" charset="0"/>
              </a:rPr>
              <a:t>Grade 11s choose </a:t>
            </a:r>
            <a:r>
              <a:rPr lang="en-US" dirty="0" smtClean="0">
                <a:solidFill>
                  <a:srgbClr val="FF0000"/>
                </a:solidFill>
                <a:latin typeface="Tahoma" pitchFamily="34" charset="0"/>
              </a:rPr>
              <a:t>4</a:t>
            </a:r>
            <a:r>
              <a:rPr lang="en-US" dirty="0" smtClean="0">
                <a:latin typeface="Tahoma" pitchFamily="34" charset="0"/>
              </a:rPr>
              <a:t> electives </a:t>
            </a:r>
          </a:p>
          <a:p>
            <a:r>
              <a:rPr lang="en-US" dirty="0" smtClean="0">
                <a:latin typeface="Tahoma" pitchFamily="34" charset="0"/>
              </a:rPr>
              <a:t>Grade </a:t>
            </a:r>
            <a:r>
              <a:rPr lang="en-US" dirty="0">
                <a:latin typeface="Tahoma" pitchFamily="34" charset="0"/>
              </a:rPr>
              <a:t>12s choose </a:t>
            </a:r>
            <a:r>
              <a:rPr lang="en-US" dirty="0" smtClean="0">
                <a:solidFill>
                  <a:srgbClr val="FF0000"/>
                </a:solidFill>
                <a:latin typeface="Tahoma" pitchFamily="34" charset="0"/>
              </a:rPr>
              <a:t>7</a:t>
            </a:r>
            <a:r>
              <a:rPr lang="en-US" dirty="0" smtClean="0">
                <a:latin typeface="Tahoma" pitchFamily="34" charset="0"/>
              </a:rPr>
              <a:t> </a:t>
            </a:r>
            <a:r>
              <a:rPr lang="en-US" dirty="0">
                <a:latin typeface="Tahoma" pitchFamily="34" charset="0"/>
              </a:rPr>
              <a:t>electives</a:t>
            </a:r>
            <a:endParaRPr lang="en-US" dirty="0" smtClean="0">
              <a:latin typeface="Tahoma" pitchFamily="34" charset="0"/>
            </a:endParaRPr>
          </a:p>
        </p:txBody>
      </p:sp>
      <p:sp>
        <p:nvSpPr>
          <p:cNvPr id="10" name="Rectangle 9"/>
          <p:cNvSpPr>
            <a:spLocks noChangeArrowheads="1"/>
          </p:cNvSpPr>
          <p:nvPr/>
        </p:nvSpPr>
        <p:spPr bwMode="auto">
          <a:xfrm>
            <a:off x="279400" y="0"/>
            <a:ext cx="4925391" cy="1917700"/>
          </a:xfrm>
          <a:prstGeom prst="rect">
            <a:avLst/>
          </a:prstGeom>
          <a:noFill/>
          <a:ln w="9525">
            <a:noFill/>
            <a:miter lim="800000"/>
            <a:headEnd/>
            <a:tailEnd/>
          </a:ln>
          <a:effectLst>
            <a:outerShdw dist="35921" dir="2700000" algn="ctr" rotWithShape="0">
              <a:schemeClr val="bg1"/>
            </a:outerShdw>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Elective</a:t>
            </a:r>
          </a:p>
          <a:p>
            <a:pPr>
              <a:defRPr/>
            </a:pP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Choices</a:t>
            </a:r>
            <a:endParaRPr lang="en-US" sz="6000" b="1" spc="50" dirty="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endParaRPr>
          </a:p>
        </p:txBody>
      </p:sp>
      <p:sp>
        <p:nvSpPr>
          <p:cNvPr id="11" name="Rectangle 16"/>
          <p:cNvSpPr txBox="1">
            <a:spLocks noChangeArrowheads="1"/>
          </p:cNvSpPr>
          <p:nvPr/>
        </p:nvSpPr>
        <p:spPr bwMode="auto">
          <a:xfrm>
            <a:off x="406400" y="5232399"/>
            <a:ext cx="5930900" cy="1127457"/>
          </a:xfrm>
          <a:prstGeom prst="rect">
            <a:avLst/>
          </a:prstGeom>
          <a:solidFill>
            <a:srgbClr val="FFFFCC"/>
          </a:solidFill>
          <a:ln w="9525">
            <a:noFill/>
            <a:miter lim="800000"/>
            <a:headEnd/>
            <a:tailEnd/>
          </a:ln>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0" i="0" u="none" strike="noStrike" kern="0" cap="none" spc="0" normalizeH="0" baseline="0" noProof="0" dirty="0" smtClean="0">
                <a:ln>
                  <a:noFill/>
                </a:ln>
                <a:solidFill>
                  <a:schemeClr val="tx1"/>
                </a:solidFill>
                <a:effectLst/>
                <a:uLnTx/>
                <a:uFillTx/>
                <a:latin typeface="Tahoma" pitchFamily="34" charset="0"/>
                <a:ea typeface="+mn-ea"/>
                <a:cs typeface="+mn-cs"/>
              </a:rPr>
              <a:t>Everyone </a:t>
            </a:r>
            <a:r>
              <a:rPr kumimoji="0" lang="en-US" sz="3200" b="0" i="0" u="sng" strike="noStrike" kern="0" cap="none" spc="0" normalizeH="0" baseline="0" noProof="0" dirty="0" smtClean="0">
                <a:ln>
                  <a:noFill/>
                </a:ln>
                <a:solidFill>
                  <a:schemeClr val="tx1"/>
                </a:solidFill>
                <a:effectLst/>
                <a:uLnTx/>
                <a:uFillTx/>
                <a:latin typeface="Tahoma" pitchFamily="34" charset="0"/>
                <a:ea typeface="+mn-ea"/>
                <a:cs typeface="+mn-cs"/>
              </a:rPr>
              <a:t>must</a:t>
            </a:r>
            <a:r>
              <a:rPr kumimoji="0" lang="en-US" sz="3200" b="0" i="0" u="none" strike="noStrike" kern="0" cap="none" spc="0" normalizeH="0" baseline="0" noProof="0" dirty="0" smtClean="0">
                <a:ln>
                  <a:noFill/>
                </a:ln>
                <a:solidFill>
                  <a:schemeClr val="tx1"/>
                </a:solidFill>
                <a:effectLst/>
                <a:uLnTx/>
                <a:uFillTx/>
                <a:latin typeface="Tahoma" pitchFamily="34" charset="0"/>
                <a:ea typeface="+mn-ea"/>
                <a:cs typeface="+mn-cs"/>
              </a:rPr>
              <a:t> </a:t>
            </a:r>
            <a:br>
              <a:rPr kumimoji="0" lang="en-US" sz="3200" b="0" i="0" u="none" strike="noStrike" kern="0" cap="none" spc="0" normalizeH="0" baseline="0" noProof="0" dirty="0" smtClean="0">
                <a:ln>
                  <a:noFill/>
                </a:ln>
                <a:solidFill>
                  <a:schemeClr val="tx1"/>
                </a:solidFill>
                <a:effectLst/>
                <a:uLnTx/>
                <a:uFillTx/>
                <a:latin typeface="Tahoma" pitchFamily="34" charset="0"/>
                <a:ea typeface="+mn-ea"/>
                <a:cs typeface="+mn-cs"/>
              </a:rPr>
            </a:br>
            <a:r>
              <a:rPr kumimoji="0" lang="en-US" sz="3200" b="0" i="0" u="none" strike="noStrike" kern="0" cap="none" spc="0" normalizeH="0" baseline="0" noProof="0" dirty="0" smtClean="0">
                <a:ln>
                  <a:noFill/>
                </a:ln>
                <a:solidFill>
                  <a:schemeClr val="tx1"/>
                </a:solidFill>
                <a:effectLst/>
                <a:uLnTx/>
                <a:uFillTx/>
                <a:latin typeface="Tahoma" pitchFamily="34" charset="0"/>
                <a:ea typeface="+mn-ea"/>
                <a:cs typeface="+mn-cs"/>
              </a:rPr>
              <a:t>choose </a:t>
            </a:r>
            <a:r>
              <a:rPr kumimoji="0" lang="en-US" sz="3200" b="0" i="0" u="none" strike="noStrike" kern="0" cap="none" spc="0" normalizeH="0" baseline="0" noProof="0" dirty="0" smtClean="0">
                <a:ln>
                  <a:noFill/>
                </a:ln>
                <a:solidFill>
                  <a:srgbClr val="FF0000"/>
                </a:solidFill>
                <a:effectLst/>
                <a:uLnTx/>
                <a:uFillTx/>
                <a:latin typeface="Tahoma" pitchFamily="34" charset="0"/>
                <a:ea typeface="+mn-ea"/>
                <a:cs typeface="+mn-cs"/>
              </a:rPr>
              <a:t>2</a:t>
            </a:r>
            <a:r>
              <a:rPr kumimoji="0" lang="en-US" sz="3200" b="0" i="0" u="none" strike="noStrike" kern="0" cap="none" spc="0" normalizeH="0" baseline="0" noProof="0" dirty="0" smtClean="0">
                <a:ln>
                  <a:noFill/>
                </a:ln>
                <a:solidFill>
                  <a:schemeClr val="tx1"/>
                </a:solidFill>
                <a:effectLst/>
                <a:uLnTx/>
                <a:uFillTx/>
                <a:latin typeface="Tahoma" pitchFamily="34" charset="0"/>
                <a:ea typeface="+mn-ea"/>
                <a:cs typeface="+mn-cs"/>
              </a:rPr>
              <a:t> alternate electives</a:t>
            </a:r>
          </a:p>
        </p:txBody>
      </p:sp>
    </p:spTree>
    <p:custDataLst>
      <p:tags r:id="rId1"/>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Rectangle 16"/>
          <p:cNvSpPr>
            <a:spLocks noGrp="1" noChangeArrowheads="1"/>
          </p:cNvSpPr>
          <p:nvPr>
            <p:ph idx="1"/>
          </p:nvPr>
        </p:nvSpPr>
        <p:spPr>
          <a:xfrm>
            <a:off x="234861" y="2404375"/>
            <a:ext cx="5492839" cy="3885632"/>
          </a:xfrm>
          <a:solidFill>
            <a:srgbClr val="FFFFCC"/>
          </a:solidFill>
          <a:scene3d>
            <a:camera prst="orthographicFront"/>
            <a:lightRig rig="threePt" dir="t"/>
          </a:scene3d>
          <a:sp3d>
            <a:bevelT/>
          </a:sp3d>
        </p:spPr>
        <p:txBody>
          <a:bodyPr>
            <a:normAutofit fontScale="92500" lnSpcReduction="10000"/>
          </a:bodyPr>
          <a:lstStyle/>
          <a:p>
            <a:pPr>
              <a:lnSpc>
                <a:spcPct val="90000"/>
              </a:lnSpc>
              <a:buFontTx/>
              <a:buNone/>
            </a:pPr>
            <a:r>
              <a:rPr lang="en-US" sz="2800" dirty="0">
                <a:solidFill>
                  <a:schemeClr val="bg1"/>
                </a:solidFill>
                <a:latin typeface="Tahoma" pitchFamily="34" charset="0"/>
              </a:rPr>
              <a:t>	</a:t>
            </a:r>
            <a:r>
              <a:rPr lang="en-US" sz="2800" dirty="0" smtClean="0">
                <a:latin typeface="Tahoma" pitchFamily="34" charset="0"/>
              </a:rPr>
              <a:t>Art 11 </a:t>
            </a:r>
            <a:r>
              <a:rPr lang="en-US" sz="2000" dirty="0" smtClean="0">
                <a:latin typeface="Tahoma" pitchFamily="34" charset="0"/>
              </a:rPr>
              <a:t>&amp;</a:t>
            </a:r>
            <a:r>
              <a:rPr lang="en-US" sz="2800" dirty="0" smtClean="0">
                <a:latin typeface="Tahoma" pitchFamily="34" charset="0"/>
              </a:rPr>
              <a:t> 12</a:t>
            </a:r>
          </a:p>
          <a:p>
            <a:pPr>
              <a:lnSpc>
                <a:spcPct val="90000"/>
              </a:lnSpc>
              <a:buFontTx/>
              <a:buNone/>
            </a:pPr>
            <a:r>
              <a:rPr lang="en-US" sz="2800" dirty="0" smtClean="0">
                <a:latin typeface="Tahoma" pitchFamily="34" charset="0"/>
              </a:rPr>
              <a:t>	Animation 11 </a:t>
            </a:r>
            <a:r>
              <a:rPr lang="en-US" sz="2000" dirty="0" smtClean="0">
                <a:latin typeface="Tahoma" pitchFamily="34" charset="0"/>
              </a:rPr>
              <a:t>&amp;</a:t>
            </a:r>
            <a:r>
              <a:rPr lang="en-US" sz="2800" dirty="0" smtClean="0">
                <a:latin typeface="Tahoma" pitchFamily="34" charset="0"/>
              </a:rPr>
              <a:t> 12</a:t>
            </a:r>
          </a:p>
          <a:p>
            <a:pPr>
              <a:lnSpc>
                <a:spcPct val="90000"/>
              </a:lnSpc>
              <a:buFontTx/>
              <a:buNone/>
            </a:pPr>
            <a:r>
              <a:rPr lang="en-US" sz="2800" dirty="0" smtClean="0">
                <a:latin typeface="Tahoma" pitchFamily="34" charset="0"/>
              </a:rPr>
              <a:t>	Art Careers 12	</a:t>
            </a:r>
          </a:p>
          <a:p>
            <a:pPr>
              <a:lnSpc>
                <a:spcPct val="90000"/>
              </a:lnSpc>
              <a:buFontTx/>
              <a:buNone/>
            </a:pPr>
            <a:r>
              <a:rPr lang="en-US" sz="2800" dirty="0" smtClean="0">
                <a:latin typeface="Tahoma" pitchFamily="34" charset="0"/>
              </a:rPr>
              <a:t>	Ceramics &amp; Sculpture 11 </a:t>
            </a:r>
            <a:r>
              <a:rPr lang="en-US" sz="2000" dirty="0" smtClean="0">
                <a:latin typeface="Tahoma" pitchFamily="34" charset="0"/>
              </a:rPr>
              <a:t>&amp;</a:t>
            </a:r>
            <a:r>
              <a:rPr lang="en-US" sz="2800" dirty="0" smtClean="0">
                <a:latin typeface="Tahoma" pitchFamily="34" charset="0"/>
              </a:rPr>
              <a:t> 12</a:t>
            </a:r>
          </a:p>
          <a:p>
            <a:pPr>
              <a:lnSpc>
                <a:spcPct val="90000"/>
              </a:lnSpc>
              <a:buFontTx/>
              <a:buNone/>
            </a:pPr>
            <a:r>
              <a:rPr lang="en-US" sz="2800" dirty="0" smtClean="0">
                <a:latin typeface="Tahoma" pitchFamily="34" charset="0"/>
              </a:rPr>
              <a:t>	Graphics 11 </a:t>
            </a:r>
            <a:r>
              <a:rPr lang="en-US" sz="2000" dirty="0" smtClean="0">
                <a:latin typeface="Tahoma" pitchFamily="34" charset="0"/>
              </a:rPr>
              <a:t>&amp;</a:t>
            </a:r>
            <a:r>
              <a:rPr lang="en-US" sz="2800" dirty="0" smtClean="0">
                <a:latin typeface="Tahoma" pitchFamily="34" charset="0"/>
              </a:rPr>
              <a:t> 12</a:t>
            </a:r>
          </a:p>
          <a:p>
            <a:pPr>
              <a:lnSpc>
                <a:spcPct val="90000"/>
              </a:lnSpc>
              <a:buFontTx/>
              <a:buNone/>
            </a:pPr>
            <a:r>
              <a:rPr lang="en-US" sz="2800" dirty="0" smtClean="0">
                <a:latin typeface="Tahoma" pitchFamily="34" charset="0"/>
              </a:rPr>
              <a:t>	Drawing &amp; Painting 11 </a:t>
            </a:r>
            <a:r>
              <a:rPr lang="en-US" sz="2000" dirty="0" smtClean="0">
                <a:latin typeface="Tahoma" pitchFamily="34" charset="0"/>
              </a:rPr>
              <a:t>&amp;</a:t>
            </a:r>
            <a:r>
              <a:rPr lang="en-US" sz="2800" dirty="0" smtClean="0">
                <a:latin typeface="Tahoma" pitchFamily="34" charset="0"/>
              </a:rPr>
              <a:t> 12</a:t>
            </a:r>
          </a:p>
          <a:p>
            <a:pPr>
              <a:lnSpc>
                <a:spcPct val="90000"/>
              </a:lnSpc>
              <a:buFontTx/>
              <a:buNone/>
            </a:pPr>
            <a:r>
              <a:rPr lang="en-US" sz="2800" dirty="0" smtClean="0">
                <a:latin typeface="Tahoma" pitchFamily="34" charset="0"/>
              </a:rPr>
              <a:t>	Fabric &amp; </a:t>
            </a:r>
            <a:r>
              <a:rPr lang="en-US" sz="2800" dirty="0" err="1" smtClean="0">
                <a:latin typeface="Tahoma" pitchFamily="34" charset="0"/>
              </a:rPr>
              <a:t>Fibre</a:t>
            </a:r>
            <a:r>
              <a:rPr lang="en-US" sz="2800" dirty="0" smtClean="0">
                <a:latin typeface="Tahoma" pitchFamily="34" charset="0"/>
              </a:rPr>
              <a:t> 11</a:t>
            </a:r>
          </a:p>
          <a:p>
            <a:pPr>
              <a:lnSpc>
                <a:spcPct val="90000"/>
              </a:lnSpc>
              <a:buFontTx/>
              <a:buNone/>
            </a:pPr>
            <a:r>
              <a:rPr lang="en-US" sz="2800" dirty="0" smtClean="0">
                <a:latin typeface="Tahoma" pitchFamily="34" charset="0"/>
              </a:rPr>
              <a:t>	Photography 11 </a:t>
            </a:r>
            <a:r>
              <a:rPr lang="en-US" sz="2000" dirty="0" smtClean="0">
                <a:latin typeface="Tahoma" pitchFamily="34" charset="0"/>
              </a:rPr>
              <a:t>&amp;</a:t>
            </a:r>
            <a:r>
              <a:rPr lang="en-US" sz="2800" dirty="0" smtClean="0">
                <a:latin typeface="Tahoma" pitchFamily="34" charset="0"/>
              </a:rPr>
              <a:t> 12</a:t>
            </a:r>
            <a:endParaRPr lang="en-US" sz="2800" dirty="0" smtClean="0">
              <a:solidFill>
                <a:srgbClr val="FF0000"/>
              </a:solidFill>
              <a:latin typeface="Tahoma" pitchFamily="34" charset="0"/>
            </a:endParaRPr>
          </a:p>
          <a:p>
            <a:pPr>
              <a:buNone/>
            </a:pPr>
            <a:r>
              <a:rPr lang="en-US" dirty="0" smtClean="0">
                <a:latin typeface="Tahoma" pitchFamily="34" charset="0"/>
              </a:rPr>
              <a:t>	</a:t>
            </a:r>
          </a:p>
        </p:txBody>
      </p:sp>
      <p:pic>
        <p:nvPicPr>
          <p:cNvPr id="60420" name="Picture 4"/>
          <p:cNvPicPr>
            <a:picLocks noChangeAspect="1" noChangeArrowheads="1"/>
          </p:cNvPicPr>
          <p:nvPr/>
        </p:nvPicPr>
        <p:blipFill>
          <a:blip r:embed="rId3" cstate="print">
            <a:lum/>
          </a:blip>
          <a:srcRect/>
          <a:stretch>
            <a:fillRect/>
          </a:stretch>
        </p:blipFill>
        <p:spPr bwMode="auto">
          <a:xfrm rot="814865">
            <a:off x="5283210" y="3911157"/>
            <a:ext cx="3804163" cy="2536109"/>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60422" name="Picture 6" descr="http://www.sallyschildminding.co.uk/images/handprint.png"/>
          <p:cNvPicPr>
            <a:picLocks noChangeAspect="1" noChangeArrowheads="1"/>
          </p:cNvPicPr>
          <p:nvPr/>
        </p:nvPicPr>
        <p:blipFill>
          <a:blip r:embed="rId4" cstate="print"/>
          <a:srcRect/>
          <a:stretch>
            <a:fillRect/>
          </a:stretch>
        </p:blipFill>
        <p:spPr bwMode="auto">
          <a:xfrm>
            <a:off x="6233491" y="1940812"/>
            <a:ext cx="3299792" cy="2406379"/>
          </a:xfrm>
          <a:prstGeom prst="rect">
            <a:avLst/>
          </a:prstGeom>
          <a:noFill/>
        </p:spPr>
      </p:pic>
      <p:sp>
        <p:nvSpPr>
          <p:cNvPr id="10" name="Rectangle 9"/>
          <p:cNvSpPr>
            <a:spLocks noChangeArrowheads="1"/>
          </p:cNvSpPr>
          <p:nvPr/>
        </p:nvSpPr>
        <p:spPr bwMode="auto">
          <a:xfrm>
            <a:off x="279400" y="0"/>
            <a:ext cx="4925391" cy="1917700"/>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Art</a:t>
            </a:r>
            <a:r>
              <a:rPr lang="en-US" sz="3600" i="1" dirty="0" smtClean="0">
                <a:solidFill>
                  <a:srgbClr val="FF9900"/>
                </a:solidFill>
                <a:latin typeface="Times New Roman" pitchFamily="18" charset="0"/>
              </a:rPr>
              <a:t>   </a:t>
            </a:r>
            <a:br>
              <a:rPr lang="en-US" sz="3600" i="1" dirty="0" smtClean="0">
                <a:solidFill>
                  <a:srgbClr val="FF9900"/>
                </a:solidFill>
                <a:latin typeface="Times New Roman" pitchFamily="18" charset="0"/>
              </a:rPr>
            </a:br>
            <a:r>
              <a:rPr lang="en-US" sz="3200" i="1" dirty="0" smtClean="0">
                <a:solidFill>
                  <a:srgbClr val="FF9900"/>
                </a:solidFill>
                <a:latin typeface="Times New Roman" pitchFamily="18" charset="0"/>
              </a:rPr>
              <a:t>electives</a:t>
            </a:r>
            <a:endParaRPr lang="en-US" sz="3600" i="1" dirty="0">
              <a:solidFill>
                <a:srgbClr val="FF9900"/>
              </a:solidFill>
              <a:latin typeface="Times New Roman" pitchFamily="18" charset="0"/>
            </a:endParaRPr>
          </a:p>
        </p:txBody>
      </p:sp>
    </p:spTree>
    <p:custDataLst>
      <p:tags r:id="rId1"/>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7"/>
          <p:cNvSpPr>
            <a:spLocks noGrp="1" noChangeArrowheads="1"/>
          </p:cNvSpPr>
          <p:nvPr>
            <p:ph idx="1"/>
          </p:nvPr>
        </p:nvSpPr>
        <p:spPr>
          <a:xfrm>
            <a:off x="453887" y="2781300"/>
            <a:ext cx="6540500" cy="3009900"/>
          </a:xfrm>
          <a:solidFill>
            <a:srgbClr val="FFFFCC"/>
          </a:solidFill>
          <a:scene3d>
            <a:camera prst="orthographicFront"/>
            <a:lightRig rig="threePt" dir="t"/>
          </a:scene3d>
          <a:sp3d>
            <a:bevelT/>
          </a:sp3d>
        </p:spPr>
        <p:txBody>
          <a:bodyPr/>
          <a:lstStyle/>
          <a:p>
            <a:pPr>
              <a:buFontTx/>
              <a:buNone/>
            </a:pPr>
            <a:r>
              <a:rPr lang="en-US" dirty="0" smtClean="0">
                <a:latin typeface="Tahoma" pitchFamily="34" charset="0"/>
              </a:rPr>
              <a:t>Accounting 11 </a:t>
            </a:r>
            <a:r>
              <a:rPr lang="en-US" sz="2400" dirty="0" smtClean="0">
                <a:latin typeface="Tahoma" pitchFamily="34" charset="0"/>
              </a:rPr>
              <a:t>&amp;</a:t>
            </a:r>
            <a:r>
              <a:rPr lang="en-US" dirty="0" smtClean="0">
                <a:latin typeface="Tahoma" pitchFamily="34" charset="0"/>
              </a:rPr>
              <a:t> 12</a:t>
            </a:r>
          </a:p>
          <a:p>
            <a:pPr>
              <a:buFontTx/>
              <a:buNone/>
            </a:pPr>
            <a:r>
              <a:rPr lang="en-US" dirty="0" smtClean="0">
                <a:latin typeface="Tahoma" pitchFamily="34" charset="0"/>
              </a:rPr>
              <a:t>Computer Applications 11</a:t>
            </a:r>
          </a:p>
          <a:p>
            <a:pPr>
              <a:buFontTx/>
              <a:buNone/>
            </a:pPr>
            <a:r>
              <a:rPr lang="en-US" dirty="0" smtClean="0">
                <a:latin typeface="Tahoma" pitchFamily="34" charset="0"/>
              </a:rPr>
              <a:t>Keyboarding 11</a:t>
            </a:r>
          </a:p>
          <a:p>
            <a:pPr>
              <a:buFontTx/>
              <a:buNone/>
            </a:pPr>
            <a:r>
              <a:rPr lang="en-US" dirty="0" smtClean="0">
                <a:latin typeface="Tahoma" pitchFamily="34" charset="0"/>
              </a:rPr>
              <a:t>Marketing 11 </a:t>
            </a:r>
            <a:r>
              <a:rPr lang="en-US" sz="2400" dirty="0" smtClean="0">
                <a:latin typeface="Tahoma" pitchFamily="34" charset="0"/>
              </a:rPr>
              <a:t>&amp;</a:t>
            </a:r>
            <a:r>
              <a:rPr lang="en-US" dirty="0" smtClean="0">
                <a:latin typeface="Tahoma" pitchFamily="34" charset="0"/>
              </a:rPr>
              <a:t> 12</a:t>
            </a:r>
          </a:p>
          <a:p>
            <a:pPr>
              <a:buFontTx/>
              <a:buNone/>
            </a:pPr>
            <a:r>
              <a:rPr lang="en-US" dirty="0" smtClean="0">
                <a:latin typeface="Tahoma" pitchFamily="34" charset="0"/>
              </a:rPr>
              <a:t>Entrepreneurship 12</a:t>
            </a:r>
          </a:p>
        </p:txBody>
      </p:sp>
      <p:sp>
        <p:nvSpPr>
          <p:cNvPr id="7" name="Rectangle 6"/>
          <p:cNvSpPr>
            <a:spLocks noChangeArrowheads="1"/>
          </p:cNvSpPr>
          <p:nvPr/>
        </p:nvSpPr>
        <p:spPr bwMode="auto">
          <a:xfrm>
            <a:off x="279400" y="0"/>
            <a:ext cx="6299200" cy="1917700"/>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Business</a:t>
            </a:r>
            <a:b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b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Education</a:t>
            </a:r>
            <a:r>
              <a:rPr lang="en-US" sz="3600" i="1" dirty="0" smtClean="0">
                <a:solidFill>
                  <a:srgbClr val="FF9900"/>
                </a:solidFill>
                <a:latin typeface="Times New Roman" pitchFamily="18" charset="0"/>
              </a:rPr>
              <a:t>   </a:t>
            </a:r>
            <a:r>
              <a:rPr lang="en-US" sz="3200" i="1" dirty="0" smtClean="0">
                <a:solidFill>
                  <a:srgbClr val="FF9900"/>
                </a:solidFill>
                <a:latin typeface="Times New Roman" pitchFamily="18" charset="0"/>
              </a:rPr>
              <a:t>electives</a:t>
            </a:r>
            <a:endParaRPr lang="en-US" sz="3600" i="1" dirty="0">
              <a:solidFill>
                <a:srgbClr val="FF9900"/>
              </a:solidFill>
              <a:latin typeface="Times New Roman" pitchFamily="18" charset="0"/>
            </a:endParaRPr>
          </a:p>
        </p:txBody>
      </p:sp>
      <p:pic>
        <p:nvPicPr>
          <p:cNvPr id="76801" name="Picture 1"/>
          <p:cNvPicPr>
            <a:picLocks noChangeAspect="1" noChangeArrowheads="1"/>
          </p:cNvPicPr>
          <p:nvPr/>
        </p:nvPicPr>
        <p:blipFill>
          <a:blip r:embed="rId3" cstate="print">
            <a:lum/>
          </a:blip>
          <a:srcRect/>
          <a:stretch>
            <a:fillRect/>
          </a:stretch>
        </p:blipFill>
        <p:spPr bwMode="auto">
          <a:xfrm>
            <a:off x="6223000" y="127001"/>
            <a:ext cx="2743200" cy="2740590"/>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62467" name="Picture 3"/>
          <p:cNvPicPr>
            <a:picLocks noChangeAspect="1" noChangeArrowheads="1"/>
          </p:cNvPicPr>
          <p:nvPr/>
        </p:nvPicPr>
        <p:blipFill>
          <a:blip r:embed="rId4" cstate="print">
            <a:lum/>
          </a:blip>
          <a:srcRect/>
          <a:stretch>
            <a:fillRect/>
          </a:stretch>
        </p:blipFill>
        <p:spPr bwMode="auto">
          <a:xfrm rot="609636">
            <a:off x="5191260" y="2648931"/>
            <a:ext cx="3694440" cy="3930998"/>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custDataLst>
      <p:tags r:id="rId1"/>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7"/>
          <p:cNvSpPr>
            <a:spLocks noGrp="1" noChangeArrowheads="1"/>
          </p:cNvSpPr>
          <p:nvPr>
            <p:ph idx="1"/>
          </p:nvPr>
        </p:nvSpPr>
        <p:spPr>
          <a:xfrm>
            <a:off x="127232" y="2136775"/>
            <a:ext cx="4089926" cy="1329756"/>
          </a:xfrm>
          <a:solidFill>
            <a:srgbClr val="FFFFCC"/>
          </a:solidFill>
          <a:scene3d>
            <a:camera prst="orthographicFront"/>
            <a:lightRig rig="threePt" dir="t"/>
          </a:scene3d>
          <a:sp3d>
            <a:bevelT/>
          </a:sp3d>
        </p:spPr>
        <p:txBody>
          <a:bodyPr/>
          <a:lstStyle/>
          <a:p>
            <a:pPr marL="0" indent="0">
              <a:lnSpc>
                <a:spcPct val="90000"/>
              </a:lnSpc>
              <a:buFontTx/>
              <a:buNone/>
            </a:pPr>
            <a:r>
              <a:rPr lang="en-US" sz="3600" dirty="0" smtClean="0">
                <a:latin typeface="Tahoma" pitchFamily="34" charset="0"/>
              </a:rPr>
              <a:t>Cafeteria Training:</a:t>
            </a:r>
            <a:br>
              <a:rPr lang="en-US" sz="3600" dirty="0" smtClean="0">
                <a:latin typeface="Tahoma" pitchFamily="34" charset="0"/>
              </a:rPr>
            </a:br>
            <a:r>
              <a:rPr lang="en-US" sz="3600" dirty="0" smtClean="0">
                <a:latin typeface="Tahoma" pitchFamily="34" charset="0"/>
              </a:rPr>
              <a:t>	11 &amp; 12</a:t>
            </a:r>
            <a:endParaRPr lang="en-US" sz="3600" b="1" dirty="0" smtClean="0">
              <a:latin typeface="Tahoma" pitchFamily="34" charset="0"/>
            </a:endParaRPr>
          </a:p>
          <a:p>
            <a:pPr marL="0" indent="0">
              <a:lnSpc>
                <a:spcPct val="90000"/>
              </a:lnSpc>
              <a:buFontTx/>
              <a:buNone/>
            </a:pPr>
            <a:endParaRPr lang="en-US" sz="3000" dirty="0" smtClean="0">
              <a:latin typeface="Tahoma" pitchFamily="34" charset="0"/>
            </a:endParaRPr>
          </a:p>
        </p:txBody>
      </p:sp>
      <p:sp>
        <p:nvSpPr>
          <p:cNvPr id="7" name="Rectangle 6"/>
          <p:cNvSpPr>
            <a:spLocks noChangeArrowheads="1"/>
          </p:cNvSpPr>
          <p:nvPr/>
        </p:nvSpPr>
        <p:spPr bwMode="auto">
          <a:xfrm>
            <a:off x="279400" y="0"/>
            <a:ext cx="6299200" cy="1917700"/>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Culinary Arts</a:t>
            </a:r>
            <a:b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br>
            <a:r>
              <a:rPr lang="en-US" sz="3200" i="1" dirty="0" smtClean="0">
                <a:solidFill>
                  <a:srgbClr val="FF9900"/>
                </a:solidFill>
                <a:latin typeface="Times New Roman" pitchFamily="18" charset="0"/>
              </a:rPr>
              <a:t>electives</a:t>
            </a:r>
            <a:endParaRPr lang="en-US" sz="3600" i="1" dirty="0">
              <a:solidFill>
                <a:srgbClr val="FF9900"/>
              </a:solidFill>
              <a:latin typeface="Times New Roman" pitchFamily="18" charset="0"/>
            </a:endParaRPr>
          </a:p>
        </p:txBody>
      </p:sp>
      <p:pic>
        <p:nvPicPr>
          <p:cNvPr id="67586" name="Picture 2" descr="http://www.potatosouprecipe.com/images/PotatoSoupTwo.jpg"/>
          <p:cNvPicPr>
            <a:picLocks noChangeAspect="1" noChangeArrowheads="1"/>
          </p:cNvPicPr>
          <p:nvPr/>
        </p:nvPicPr>
        <p:blipFill>
          <a:blip r:embed="rId3" cstate="print">
            <a:lum/>
            <a:extLst>
              <a:ext uri="{28A0092B-C50C-407E-A947-70E740481C1C}">
                <a14:useLocalDpi xmlns:a14="http://schemas.microsoft.com/office/drawing/2010/main" val="0"/>
              </a:ext>
            </a:extLst>
          </a:blip>
          <a:srcRect/>
          <a:stretch>
            <a:fillRect/>
          </a:stretch>
        </p:blipFill>
        <p:spPr bwMode="auto">
          <a:xfrm rot="20716622">
            <a:off x="4087672" y="3125554"/>
            <a:ext cx="1879195" cy="2277812"/>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a:extLst/>
        </p:spPr>
      </p:pic>
      <p:pic>
        <p:nvPicPr>
          <p:cNvPr id="67588" name="Picture 4" descr="http://www.schoolsincanada.com/images/temp/75913.jpg"/>
          <p:cNvPicPr>
            <a:picLocks noChangeAspect="1" noChangeArrowheads="1"/>
          </p:cNvPicPr>
          <p:nvPr/>
        </p:nvPicPr>
        <p:blipFill>
          <a:blip r:embed="rId4" cstate="print">
            <a:lum/>
            <a:extLst>
              <a:ext uri="{28A0092B-C50C-407E-A947-70E740481C1C}">
                <a14:useLocalDpi xmlns:a14="http://schemas.microsoft.com/office/drawing/2010/main" val="0"/>
              </a:ext>
            </a:extLst>
          </a:blip>
          <a:srcRect/>
          <a:stretch>
            <a:fillRect/>
          </a:stretch>
        </p:blipFill>
        <p:spPr bwMode="auto">
          <a:xfrm>
            <a:off x="6007100" y="2136775"/>
            <a:ext cx="3019425" cy="4555624"/>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a:extLst/>
        </p:spPr>
      </p:pic>
      <p:pic>
        <p:nvPicPr>
          <p:cNvPr id="67590" name="Picture 6" descr="http://chefsontherun.ca/wp-content/uploads/2010/08/competition_450.jpg"/>
          <p:cNvPicPr>
            <a:picLocks noChangeAspect="1" noChangeArrowheads="1"/>
          </p:cNvPicPr>
          <p:nvPr/>
        </p:nvPicPr>
        <p:blipFill rotWithShape="1">
          <a:blip r:embed="rId5" cstate="print">
            <a:lum/>
            <a:extLst>
              <a:ext uri="{28A0092B-C50C-407E-A947-70E740481C1C}">
                <a14:useLocalDpi xmlns:a14="http://schemas.microsoft.com/office/drawing/2010/main" val="0"/>
              </a:ext>
            </a:extLst>
          </a:blip>
          <a:srcRect r="18251"/>
          <a:stretch/>
        </p:blipFill>
        <p:spPr bwMode="auto">
          <a:xfrm>
            <a:off x="152401" y="4076701"/>
            <a:ext cx="3855914" cy="2662384"/>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a:extLst/>
        </p:spPr>
      </p:pic>
    </p:spTree>
    <p:custDataLst>
      <p:tags r:id="rId1"/>
    </p:custDataLst>
    <p:extLst>
      <p:ext uri="{BB962C8B-B14F-4D97-AF65-F5344CB8AC3E}">
        <p14:creationId xmlns:p14="http://schemas.microsoft.com/office/powerpoint/2010/main" val="41581996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7"/>
          <p:cNvSpPr>
            <a:spLocks noGrp="1" noChangeArrowheads="1"/>
          </p:cNvSpPr>
          <p:nvPr>
            <p:ph idx="1"/>
          </p:nvPr>
        </p:nvSpPr>
        <p:spPr>
          <a:xfrm>
            <a:off x="450376" y="2714998"/>
            <a:ext cx="4189863" cy="2170902"/>
          </a:xfrm>
          <a:solidFill>
            <a:srgbClr val="FFFFCC"/>
          </a:solidFill>
          <a:scene3d>
            <a:camera prst="orthographicFront"/>
            <a:lightRig rig="threePt" dir="t"/>
          </a:scene3d>
          <a:sp3d>
            <a:bevelT/>
          </a:sp3d>
        </p:spPr>
        <p:txBody>
          <a:bodyPr/>
          <a:lstStyle/>
          <a:p>
            <a:pPr marL="177800" indent="-177800" eaLnBrk="1" hangingPunct="1">
              <a:buClr>
                <a:schemeClr val="tx1"/>
              </a:buClr>
              <a:buNone/>
            </a:pPr>
            <a:r>
              <a:rPr lang="en-US" dirty="0" smtClean="0">
                <a:solidFill>
                  <a:schemeClr val="tx1"/>
                </a:solidFill>
                <a:latin typeface="Tahoma" pitchFamily="34" charset="0"/>
              </a:rPr>
              <a:t>Journalism 11 </a:t>
            </a:r>
            <a:r>
              <a:rPr lang="en-US" sz="2400" dirty="0" smtClean="0">
                <a:solidFill>
                  <a:schemeClr val="tx1"/>
                </a:solidFill>
                <a:latin typeface="Tahoma" pitchFamily="34" charset="0"/>
              </a:rPr>
              <a:t>&amp;</a:t>
            </a:r>
            <a:r>
              <a:rPr lang="en-US" dirty="0" smtClean="0">
                <a:solidFill>
                  <a:schemeClr val="tx1"/>
                </a:solidFill>
                <a:latin typeface="Tahoma" pitchFamily="34" charset="0"/>
              </a:rPr>
              <a:t> 12</a:t>
            </a:r>
          </a:p>
          <a:p>
            <a:pPr marL="177800" indent="-177800" eaLnBrk="1" hangingPunct="1">
              <a:buClr>
                <a:schemeClr val="tx1"/>
              </a:buClr>
              <a:buNone/>
            </a:pPr>
            <a:r>
              <a:rPr lang="en-US" dirty="0" smtClean="0">
                <a:solidFill>
                  <a:schemeClr val="tx1"/>
                </a:solidFill>
                <a:latin typeface="Tahoma" pitchFamily="34" charset="0"/>
              </a:rPr>
              <a:t>Creative Writing 12</a:t>
            </a:r>
          </a:p>
          <a:p>
            <a:pPr marL="177800" indent="-177800" eaLnBrk="1" hangingPunct="1">
              <a:buClr>
                <a:schemeClr val="tx1"/>
              </a:buClr>
              <a:buNone/>
            </a:pPr>
            <a:r>
              <a:rPr lang="en-US" dirty="0" smtClean="0">
                <a:solidFill>
                  <a:schemeClr val="tx1"/>
                </a:solidFill>
                <a:latin typeface="Tahoma" pitchFamily="34" charset="0"/>
              </a:rPr>
              <a:t>English Literature 12</a:t>
            </a:r>
          </a:p>
        </p:txBody>
      </p:sp>
      <p:pic>
        <p:nvPicPr>
          <p:cNvPr id="8" name="Picture 6"/>
          <p:cNvPicPr>
            <a:picLocks noChangeAspect="1" noChangeArrowheads="1"/>
          </p:cNvPicPr>
          <p:nvPr/>
        </p:nvPicPr>
        <p:blipFill>
          <a:blip r:embed="rId3" cstate="print">
            <a:lum/>
          </a:blip>
          <a:srcRect/>
          <a:stretch>
            <a:fillRect/>
          </a:stretch>
        </p:blipFill>
        <p:spPr bwMode="auto">
          <a:xfrm rot="1070560">
            <a:off x="5216897" y="2635240"/>
            <a:ext cx="4253026" cy="4286579"/>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9" name="Rectangle 8"/>
          <p:cNvSpPr>
            <a:spLocks noChangeArrowheads="1"/>
          </p:cNvSpPr>
          <p:nvPr/>
        </p:nvSpPr>
        <p:spPr bwMode="auto">
          <a:xfrm>
            <a:off x="279400" y="0"/>
            <a:ext cx="4925391" cy="1917700"/>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English</a:t>
            </a:r>
            <a:r>
              <a:rPr lang="en-US" sz="3600" i="1" dirty="0" smtClean="0">
                <a:solidFill>
                  <a:srgbClr val="FF9900"/>
                </a:solidFill>
                <a:latin typeface="Times New Roman" pitchFamily="18" charset="0"/>
              </a:rPr>
              <a:t/>
            </a:r>
            <a:br>
              <a:rPr lang="en-US" sz="3600" i="1" dirty="0" smtClean="0">
                <a:solidFill>
                  <a:srgbClr val="FF9900"/>
                </a:solidFill>
                <a:latin typeface="Times New Roman" pitchFamily="18" charset="0"/>
              </a:rPr>
            </a:br>
            <a:r>
              <a:rPr lang="en-US" sz="3200" i="1" dirty="0" smtClean="0">
                <a:solidFill>
                  <a:srgbClr val="FF9900"/>
                </a:solidFill>
                <a:latin typeface="Times New Roman" pitchFamily="18" charset="0"/>
              </a:rPr>
              <a:t>electives</a:t>
            </a:r>
            <a:endParaRPr lang="en-US" sz="3600" i="1" dirty="0">
              <a:solidFill>
                <a:srgbClr val="FF9900"/>
              </a:solidFill>
              <a:latin typeface="Times New Roman" pitchFamily="18" charset="0"/>
            </a:endParaRPr>
          </a:p>
        </p:txBody>
      </p:sp>
    </p:spTree>
    <p:custDataLst>
      <p:tags r:id="rId1"/>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0"/>
            <a:ext cx="6602413" cy="1385888"/>
          </a:xfrm>
          <a:prstGeom prst="rect">
            <a:avLst/>
          </a:prstGeom>
          <a:noFill/>
          <a:ln w="9525">
            <a:noFill/>
            <a:miter lim="800000"/>
            <a:headEnd/>
            <a:tailEnd/>
          </a:ln>
        </p:spPr>
        <p:txBody>
          <a:bodyPr anchor="ctr"/>
          <a:lstStyle/>
          <a:p>
            <a:pPr>
              <a:defRPr/>
            </a:pPr>
            <a:r>
              <a:rPr lang="en-US" sz="4400" dirty="0">
                <a:solidFill>
                  <a:schemeClr val="tx2"/>
                </a:solidFill>
                <a:latin typeface="Times New Roman" pitchFamily="18" charset="0"/>
              </a:rPr>
              <a:t>Graduation </a:t>
            </a:r>
            <a:br>
              <a:rPr lang="en-US" sz="4400" dirty="0">
                <a:solidFill>
                  <a:schemeClr val="tx2"/>
                </a:solidFill>
                <a:latin typeface="Times New Roman" pitchFamily="18" charset="0"/>
              </a:rPr>
            </a:br>
            <a:r>
              <a:rPr lang="en-US" sz="4400" b="1" dirty="0">
                <a:effectLst>
                  <a:outerShdw blurRad="38100" dist="38100" dir="2700000" algn="tl">
                    <a:srgbClr val="000000">
                      <a:alpha val="43137"/>
                    </a:srgbClr>
                  </a:outerShdw>
                </a:effectLst>
                <a:latin typeface="Times New Roman" pitchFamily="18" charset="0"/>
              </a:rPr>
              <a:t>Requirements</a:t>
            </a:r>
          </a:p>
        </p:txBody>
      </p:sp>
      <p:sp>
        <p:nvSpPr>
          <p:cNvPr id="7172" name="Rectangle 9"/>
          <p:cNvSpPr>
            <a:spLocks noGrp="1" noChangeArrowheads="1"/>
          </p:cNvSpPr>
          <p:nvPr>
            <p:ph idx="1"/>
          </p:nvPr>
        </p:nvSpPr>
        <p:spPr>
          <a:xfrm>
            <a:off x="176212" y="2082800"/>
            <a:ext cx="6719887" cy="4578350"/>
          </a:xfrm>
          <a:solidFill>
            <a:srgbClr val="FFFFCC"/>
          </a:solidFill>
          <a:ln w="38100" cap="flat" algn="ctr">
            <a:noFill/>
          </a:ln>
          <a:scene3d>
            <a:camera prst="orthographicFront"/>
            <a:lightRig rig="threePt" dir="t"/>
          </a:scene3d>
          <a:sp3d>
            <a:bevelT/>
          </a:sp3d>
        </p:spPr>
        <p:txBody>
          <a:bodyPr/>
          <a:lstStyle/>
          <a:p>
            <a:pPr eaLnBrk="1" hangingPunct="1">
              <a:lnSpc>
                <a:spcPct val="80000"/>
              </a:lnSpc>
              <a:spcAft>
                <a:spcPts val="500"/>
              </a:spcAft>
              <a:buFontTx/>
              <a:buNone/>
            </a:pPr>
            <a:endParaRPr lang="en-US" sz="1100" b="1" dirty="0" smtClean="0"/>
          </a:p>
          <a:p>
            <a:pPr eaLnBrk="1" hangingPunct="1">
              <a:lnSpc>
                <a:spcPct val="80000"/>
              </a:lnSpc>
              <a:spcAft>
                <a:spcPts val="500"/>
              </a:spcAft>
              <a:buFontTx/>
              <a:buNone/>
            </a:pPr>
            <a:r>
              <a:rPr lang="en-US" sz="2400" b="1" dirty="0" smtClean="0"/>
              <a:t>Required Courses = 52 Credits</a:t>
            </a:r>
            <a:endParaRPr lang="en-US" sz="2400" dirty="0" smtClean="0"/>
          </a:p>
          <a:p>
            <a:pPr indent="-165100" eaLnBrk="1" hangingPunct="1">
              <a:lnSpc>
                <a:spcPct val="80000"/>
              </a:lnSpc>
              <a:buClr>
                <a:srgbClr val="FF9900"/>
              </a:buClr>
              <a:tabLst>
                <a:tab pos="5829300" algn="r"/>
              </a:tabLst>
            </a:pPr>
            <a:r>
              <a:rPr lang="en-US" sz="2400" dirty="0" smtClean="0"/>
              <a:t>English 10,11 </a:t>
            </a:r>
            <a:r>
              <a:rPr lang="en-US" sz="1400" u="sng" dirty="0"/>
              <a:t>&amp;</a:t>
            </a:r>
            <a:r>
              <a:rPr lang="en-US" sz="1400" dirty="0" smtClean="0"/>
              <a:t>  </a:t>
            </a:r>
            <a:r>
              <a:rPr lang="en-US" sz="2400" dirty="0" smtClean="0"/>
              <a:t>12	12 credits</a:t>
            </a:r>
          </a:p>
          <a:p>
            <a:pPr indent="-165100" eaLnBrk="1" hangingPunct="1">
              <a:lnSpc>
                <a:spcPct val="80000"/>
              </a:lnSpc>
              <a:buClr>
                <a:srgbClr val="FF9900"/>
              </a:buClr>
              <a:tabLst>
                <a:tab pos="5829300" algn="r"/>
              </a:tabLst>
            </a:pPr>
            <a:r>
              <a:rPr lang="en-US" sz="2400" dirty="0"/>
              <a:t>Math 10 </a:t>
            </a:r>
            <a:r>
              <a:rPr lang="en-US" sz="1400" u="sng" dirty="0"/>
              <a:t>&amp;</a:t>
            </a:r>
            <a:r>
              <a:rPr lang="en-US" sz="1400" dirty="0" smtClean="0"/>
              <a:t> </a:t>
            </a:r>
            <a:r>
              <a:rPr lang="en-US" sz="2400" dirty="0"/>
              <a:t>11	8 credits</a:t>
            </a:r>
          </a:p>
          <a:p>
            <a:pPr indent="-165100" eaLnBrk="1" hangingPunct="1">
              <a:lnSpc>
                <a:spcPct val="80000"/>
              </a:lnSpc>
              <a:buClr>
                <a:srgbClr val="FF9900"/>
              </a:buClr>
              <a:tabLst>
                <a:tab pos="5829300" algn="r"/>
              </a:tabLst>
            </a:pPr>
            <a:r>
              <a:rPr lang="en-US" sz="2400" dirty="0" smtClean="0"/>
              <a:t>Science 10 </a:t>
            </a:r>
            <a:r>
              <a:rPr lang="en-US" sz="1400" u="sng" dirty="0"/>
              <a:t>&amp;</a:t>
            </a:r>
            <a:r>
              <a:rPr lang="en-US" sz="1400" dirty="0" smtClean="0"/>
              <a:t> </a:t>
            </a:r>
            <a:r>
              <a:rPr lang="en-US" sz="2400" dirty="0" smtClean="0"/>
              <a:t>11	8 credits</a:t>
            </a:r>
          </a:p>
          <a:p>
            <a:pPr indent="-165100" eaLnBrk="1" hangingPunct="1">
              <a:lnSpc>
                <a:spcPct val="80000"/>
              </a:lnSpc>
              <a:buClr>
                <a:srgbClr val="FF9900"/>
              </a:buClr>
              <a:tabLst>
                <a:tab pos="5829300" algn="r"/>
              </a:tabLst>
            </a:pPr>
            <a:r>
              <a:rPr lang="en-US" sz="2400" dirty="0" smtClean="0"/>
              <a:t>Socials </a:t>
            </a:r>
            <a:r>
              <a:rPr lang="en-US" sz="2400" dirty="0"/>
              <a:t>10 </a:t>
            </a:r>
            <a:r>
              <a:rPr lang="en-US" sz="1400" u="sng" dirty="0"/>
              <a:t>&amp;</a:t>
            </a:r>
            <a:r>
              <a:rPr lang="en-US" sz="1400" dirty="0" smtClean="0"/>
              <a:t> </a:t>
            </a:r>
            <a:r>
              <a:rPr lang="en-US" sz="2400" dirty="0"/>
              <a:t>11	8 credits</a:t>
            </a:r>
          </a:p>
          <a:p>
            <a:pPr indent="-165100" eaLnBrk="1" hangingPunct="1">
              <a:lnSpc>
                <a:spcPct val="80000"/>
              </a:lnSpc>
              <a:buClr>
                <a:srgbClr val="FF9900"/>
              </a:buClr>
              <a:tabLst>
                <a:tab pos="5829300" algn="r"/>
              </a:tabLst>
            </a:pPr>
            <a:r>
              <a:rPr lang="en-US" sz="2400" dirty="0" smtClean="0"/>
              <a:t>Physical Education 10	4 credits</a:t>
            </a:r>
          </a:p>
          <a:p>
            <a:pPr indent="-165100" eaLnBrk="1" hangingPunct="1">
              <a:lnSpc>
                <a:spcPct val="80000"/>
              </a:lnSpc>
              <a:buClr>
                <a:srgbClr val="FF9900"/>
              </a:buClr>
              <a:tabLst>
                <a:tab pos="5829300" algn="r"/>
              </a:tabLst>
            </a:pPr>
            <a:r>
              <a:rPr lang="en-US" sz="2400" dirty="0" smtClean="0"/>
              <a:t>FA or AS 10, 11, </a:t>
            </a:r>
            <a:r>
              <a:rPr lang="en-US" sz="1400" dirty="0"/>
              <a:t>&amp;</a:t>
            </a:r>
            <a:r>
              <a:rPr lang="en-US" sz="2400" dirty="0" smtClean="0"/>
              <a:t> 12	4 credits</a:t>
            </a:r>
          </a:p>
          <a:p>
            <a:pPr indent="-165100" eaLnBrk="1" hangingPunct="1">
              <a:lnSpc>
                <a:spcPct val="80000"/>
              </a:lnSpc>
              <a:buClr>
                <a:srgbClr val="FF9900"/>
              </a:buClr>
              <a:tabLst>
                <a:tab pos="5829300" algn="r"/>
              </a:tabLst>
            </a:pPr>
            <a:r>
              <a:rPr lang="en-US" sz="2400" dirty="0" smtClean="0"/>
              <a:t>Planning 10	4 credits</a:t>
            </a:r>
          </a:p>
          <a:p>
            <a:pPr indent="-165100" eaLnBrk="1" hangingPunct="1">
              <a:lnSpc>
                <a:spcPct val="80000"/>
              </a:lnSpc>
              <a:buClr>
                <a:srgbClr val="FF9900"/>
              </a:buClr>
              <a:tabLst>
                <a:tab pos="5829300" algn="r"/>
              </a:tabLst>
            </a:pPr>
            <a:r>
              <a:rPr lang="en-US" sz="2400" dirty="0" smtClean="0"/>
              <a:t>Graduation Transitions	4 credits</a:t>
            </a:r>
          </a:p>
          <a:p>
            <a:pPr eaLnBrk="1" hangingPunct="1">
              <a:lnSpc>
                <a:spcPct val="80000"/>
              </a:lnSpc>
              <a:buFontTx/>
              <a:buNone/>
            </a:pPr>
            <a:endParaRPr lang="en-US" sz="2400" dirty="0" smtClean="0"/>
          </a:p>
          <a:p>
            <a:pPr eaLnBrk="1" hangingPunct="1">
              <a:lnSpc>
                <a:spcPct val="80000"/>
              </a:lnSpc>
              <a:buFontTx/>
              <a:buNone/>
              <a:tabLst>
                <a:tab pos="5829300" algn="r"/>
              </a:tabLst>
            </a:pPr>
            <a:r>
              <a:rPr lang="en-US" sz="2400" b="1" dirty="0" smtClean="0"/>
              <a:t>Elective Courses 10, 11 &amp; 12 =</a:t>
            </a:r>
            <a:r>
              <a:rPr lang="en-US" sz="2400" dirty="0" smtClean="0"/>
              <a:t>	28 credits</a:t>
            </a:r>
          </a:p>
        </p:txBody>
      </p:sp>
      <p:sp>
        <p:nvSpPr>
          <p:cNvPr id="9" name="Rectangle 5"/>
          <p:cNvSpPr>
            <a:spLocks noChangeArrowheads="1"/>
          </p:cNvSpPr>
          <p:nvPr/>
        </p:nvSpPr>
        <p:spPr bwMode="auto">
          <a:xfrm>
            <a:off x="203200" y="0"/>
            <a:ext cx="8940800" cy="1917700"/>
          </a:xfrm>
          <a:prstGeom prst="rect">
            <a:avLst/>
          </a:prstGeom>
          <a:noFill/>
          <a:ln w="9525">
            <a:noFill/>
            <a:miter lim="800000"/>
            <a:headEnd/>
            <a:tailEnd/>
          </a:ln>
          <a:effectLst>
            <a:outerShdw dist="35921" dir="2700000" algn="ctr" rotWithShape="0">
              <a:schemeClr val="bg1"/>
            </a:outerShdw>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Graduation</a:t>
            </a:r>
          </a:p>
          <a:p>
            <a:pPr>
              <a:defRPr/>
            </a:pP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Requirements</a:t>
            </a:r>
            <a:endParaRPr lang="en-US" sz="6000" b="1" spc="50" dirty="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endParaRPr>
          </a:p>
        </p:txBody>
      </p:sp>
      <p:sp>
        <p:nvSpPr>
          <p:cNvPr id="10" name="Explosion 1 9"/>
          <p:cNvSpPr/>
          <p:nvPr/>
        </p:nvSpPr>
        <p:spPr>
          <a:xfrm>
            <a:off x="5806797" y="3273287"/>
            <a:ext cx="4636400" cy="4075043"/>
          </a:xfrm>
          <a:prstGeom prst="irregularSeal1">
            <a:avLst/>
          </a:prstGeom>
          <a:solidFill>
            <a:srgbClr val="FF99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3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80</a:t>
            </a:r>
            <a:br>
              <a:rPr lang="en-US" sz="3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3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credits</a:t>
            </a:r>
            <a:endParaRPr lang="en-US" sz="3200"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1" name="Picture 7" descr="grad_pic_cover"/>
          <p:cNvPicPr>
            <a:picLocks noChangeAspect="1" noChangeArrowheads="1"/>
          </p:cNvPicPr>
          <p:nvPr/>
        </p:nvPicPr>
        <p:blipFill>
          <a:blip r:embed="rId3" cstate="print"/>
          <a:srcRect b="10146"/>
          <a:stretch>
            <a:fillRect/>
          </a:stretch>
        </p:blipFill>
        <p:spPr bwMode="auto">
          <a:xfrm rot="20928341">
            <a:off x="6033893" y="111243"/>
            <a:ext cx="2985520" cy="2604628"/>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custDataLst>
      <p:tags r:id="rId1"/>
    </p:custData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7"/>
          <p:cNvSpPr>
            <a:spLocks noGrp="1" noChangeArrowheads="1"/>
          </p:cNvSpPr>
          <p:nvPr>
            <p:ph idx="1"/>
          </p:nvPr>
        </p:nvSpPr>
        <p:spPr>
          <a:xfrm>
            <a:off x="216132" y="2579427"/>
            <a:ext cx="5051904" cy="3953763"/>
          </a:xfrm>
          <a:solidFill>
            <a:srgbClr val="FFFFCC"/>
          </a:solidFill>
          <a:scene3d>
            <a:camera prst="orthographicFront"/>
            <a:lightRig rig="threePt" dir="t"/>
          </a:scene3d>
          <a:sp3d>
            <a:bevelT/>
          </a:sp3d>
        </p:spPr>
        <p:txBody>
          <a:bodyPr/>
          <a:lstStyle/>
          <a:p>
            <a:pPr marL="0" indent="0">
              <a:lnSpc>
                <a:spcPct val="90000"/>
              </a:lnSpc>
              <a:buFontTx/>
              <a:buNone/>
            </a:pPr>
            <a:r>
              <a:rPr lang="en-US" dirty="0" smtClean="0">
                <a:latin typeface="Tahoma" pitchFamily="34" charset="0"/>
              </a:rPr>
              <a:t>Child Development 11 </a:t>
            </a:r>
          </a:p>
          <a:p>
            <a:pPr marL="0" indent="0">
              <a:lnSpc>
                <a:spcPct val="90000"/>
              </a:lnSpc>
              <a:buFontTx/>
              <a:buNone/>
            </a:pPr>
            <a:r>
              <a:rPr lang="en-US" dirty="0" smtClean="0">
                <a:latin typeface="Tahoma" pitchFamily="34" charset="0"/>
              </a:rPr>
              <a:t>Family Studies 12</a:t>
            </a:r>
          </a:p>
          <a:p>
            <a:pPr marL="0" indent="0">
              <a:lnSpc>
                <a:spcPct val="90000"/>
              </a:lnSpc>
              <a:buFontTx/>
              <a:buNone/>
            </a:pPr>
            <a:r>
              <a:rPr lang="en-US" dirty="0" smtClean="0">
                <a:latin typeface="Tahoma" pitchFamily="34" charset="0"/>
              </a:rPr>
              <a:t>Foods &amp; Nutrition 11 </a:t>
            </a:r>
            <a:r>
              <a:rPr lang="en-US" sz="2400" dirty="0" smtClean="0">
                <a:latin typeface="Tahoma" pitchFamily="34" charset="0"/>
              </a:rPr>
              <a:t>&amp;</a:t>
            </a:r>
            <a:r>
              <a:rPr lang="en-US" dirty="0" smtClean="0">
                <a:latin typeface="Tahoma" pitchFamily="34" charset="0"/>
              </a:rPr>
              <a:t> 12</a:t>
            </a:r>
          </a:p>
          <a:p>
            <a:pPr>
              <a:buNone/>
            </a:pPr>
            <a:r>
              <a:rPr lang="en-US" dirty="0" smtClean="0">
                <a:latin typeface="Tahoma" pitchFamily="34" charset="0"/>
              </a:rPr>
              <a:t>Fashion Design 11</a:t>
            </a:r>
          </a:p>
          <a:p>
            <a:pPr>
              <a:buNone/>
            </a:pPr>
            <a:r>
              <a:rPr lang="en-US" dirty="0">
                <a:latin typeface="Tahoma" pitchFamily="34" charset="0"/>
              </a:rPr>
              <a:t>Textile Studies </a:t>
            </a:r>
            <a:r>
              <a:rPr lang="en-US" dirty="0" smtClean="0">
                <a:latin typeface="Tahoma" pitchFamily="34" charset="0"/>
              </a:rPr>
              <a:t>11 &amp; 12</a:t>
            </a:r>
            <a:endParaRPr lang="en-US" dirty="0">
              <a:latin typeface="Tahoma" pitchFamily="34" charset="0"/>
            </a:endParaRPr>
          </a:p>
          <a:p>
            <a:pPr>
              <a:buNone/>
            </a:pPr>
            <a:r>
              <a:rPr lang="en-US" dirty="0" smtClean="0">
                <a:latin typeface="Tahoma" pitchFamily="34" charset="0"/>
              </a:rPr>
              <a:t>Tourism 12</a:t>
            </a:r>
          </a:p>
          <a:p>
            <a:pPr marL="0" indent="0">
              <a:lnSpc>
                <a:spcPct val="90000"/>
              </a:lnSpc>
              <a:buFontTx/>
              <a:buNone/>
            </a:pPr>
            <a:endParaRPr lang="en-US" sz="3000" dirty="0" smtClean="0">
              <a:latin typeface="Tahoma" pitchFamily="34" charset="0"/>
            </a:endParaRPr>
          </a:p>
        </p:txBody>
      </p:sp>
      <p:sp>
        <p:nvSpPr>
          <p:cNvPr id="7" name="Rectangle 6"/>
          <p:cNvSpPr>
            <a:spLocks noChangeArrowheads="1"/>
          </p:cNvSpPr>
          <p:nvPr/>
        </p:nvSpPr>
        <p:spPr bwMode="auto">
          <a:xfrm>
            <a:off x="279400" y="0"/>
            <a:ext cx="6299200" cy="1917700"/>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Home</a:t>
            </a:r>
            <a:b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b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Economics</a:t>
            </a:r>
            <a:r>
              <a:rPr lang="en-US" sz="3600" i="1" dirty="0" smtClean="0">
                <a:solidFill>
                  <a:srgbClr val="FF9900"/>
                </a:solidFill>
                <a:latin typeface="Times New Roman" pitchFamily="18" charset="0"/>
              </a:rPr>
              <a:t>   </a:t>
            </a:r>
            <a:r>
              <a:rPr lang="en-US" sz="3200" i="1" dirty="0" smtClean="0">
                <a:solidFill>
                  <a:srgbClr val="FF9900"/>
                </a:solidFill>
                <a:latin typeface="Times New Roman" pitchFamily="18" charset="0"/>
              </a:rPr>
              <a:t>electives</a:t>
            </a:r>
            <a:endParaRPr lang="en-US" sz="3600" i="1" dirty="0">
              <a:solidFill>
                <a:srgbClr val="FF9900"/>
              </a:solidFill>
              <a:latin typeface="Times New Roman" pitchFamily="18" charset="0"/>
            </a:endParaRPr>
          </a:p>
        </p:txBody>
      </p:sp>
      <p:pic>
        <p:nvPicPr>
          <p:cNvPr id="8" name="Picture 4" descr="home ec"/>
          <p:cNvPicPr>
            <a:picLocks noChangeAspect="1" noChangeArrowheads="1"/>
          </p:cNvPicPr>
          <p:nvPr/>
        </p:nvPicPr>
        <p:blipFill>
          <a:blip r:embed="rId3" cstate="print">
            <a:lum/>
          </a:blip>
          <a:srcRect/>
          <a:stretch>
            <a:fillRect/>
          </a:stretch>
        </p:blipFill>
        <p:spPr bwMode="auto">
          <a:xfrm>
            <a:off x="6908800" y="2097646"/>
            <a:ext cx="2044700" cy="2877056"/>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76801" name="Picture 1"/>
          <p:cNvPicPr>
            <a:picLocks noChangeAspect="1" noChangeArrowheads="1"/>
          </p:cNvPicPr>
          <p:nvPr/>
        </p:nvPicPr>
        <p:blipFill>
          <a:blip r:embed="rId4" cstate="print">
            <a:lum/>
          </a:blip>
          <a:srcRect/>
          <a:stretch>
            <a:fillRect/>
          </a:stretch>
        </p:blipFill>
        <p:spPr bwMode="auto">
          <a:xfrm rot="794480">
            <a:off x="5534166" y="3777714"/>
            <a:ext cx="1727067" cy="2746375"/>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custDataLst>
      <p:tags r:id="rId1"/>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7"/>
          <p:cNvSpPr>
            <a:spLocks noGrp="1" noChangeArrowheads="1"/>
          </p:cNvSpPr>
          <p:nvPr>
            <p:ph idx="1"/>
          </p:nvPr>
        </p:nvSpPr>
        <p:spPr>
          <a:xfrm>
            <a:off x="228779" y="2402007"/>
            <a:ext cx="6827114" cy="4012441"/>
          </a:xfrm>
          <a:solidFill>
            <a:srgbClr val="FFFFCC"/>
          </a:solidFill>
          <a:scene3d>
            <a:camera prst="orthographicFront"/>
            <a:lightRig rig="threePt" dir="t"/>
          </a:scene3d>
          <a:sp3d>
            <a:bevelT/>
          </a:sp3d>
        </p:spPr>
        <p:txBody>
          <a:bodyPr/>
          <a:lstStyle/>
          <a:p>
            <a:pPr>
              <a:lnSpc>
                <a:spcPct val="150000"/>
              </a:lnSpc>
              <a:spcBef>
                <a:spcPct val="0"/>
              </a:spcBef>
              <a:buNone/>
            </a:pPr>
            <a:r>
              <a:rPr lang="en-US" sz="3000" dirty="0" smtClean="0">
                <a:latin typeface="Tahoma" pitchFamily="34" charset="0"/>
              </a:rPr>
              <a:t>Animation 11 </a:t>
            </a:r>
            <a:r>
              <a:rPr lang="en-US" sz="2400" dirty="0" smtClean="0">
                <a:latin typeface="Tahoma" pitchFamily="34" charset="0"/>
              </a:rPr>
              <a:t>&amp;</a:t>
            </a:r>
            <a:r>
              <a:rPr lang="en-US" sz="3000" dirty="0" smtClean="0">
                <a:latin typeface="Tahoma" pitchFamily="34" charset="0"/>
              </a:rPr>
              <a:t> 12</a:t>
            </a:r>
          </a:p>
          <a:p>
            <a:pPr>
              <a:lnSpc>
                <a:spcPct val="150000"/>
              </a:lnSpc>
              <a:spcBef>
                <a:spcPct val="0"/>
              </a:spcBef>
              <a:buFontTx/>
              <a:buNone/>
            </a:pPr>
            <a:r>
              <a:rPr lang="en-US" sz="3000" dirty="0" smtClean="0">
                <a:latin typeface="Tahoma" pitchFamily="34" charset="0"/>
              </a:rPr>
              <a:t>Computer Programming 11 </a:t>
            </a:r>
            <a:r>
              <a:rPr lang="en-US" sz="2400" dirty="0" smtClean="0">
                <a:latin typeface="Tahoma" pitchFamily="34" charset="0"/>
              </a:rPr>
              <a:t>&amp;</a:t>
            </a:r>
            <a:r>
              <a:rPr lang="en-US" sz="3000" dirty="0" smtClean="0">
                <a:latin typeface="Tahoma" pitchFamily="34" charset="0"/>
              </a:rPr>
              <a:t> 12</a:t>
            </a:r>
          </a:p>
          <a:p>
            <a:pPr>
              <a:lnSpc>
                <a:spcPct val="150000"/>
              </a:lnSpc>
              <a:spcBef>
                <a:spcPct val="0"/>
              </a:spcBef>
              <a:buFontTx/>
              <a:buNone/>
            </a:pPr>
            <a:r>
              <a:rPr lang="en-US" sz="3000" dirty="0" smtClean="0">
                <a:latin typeface="Tahoma" pitchFamily="34" charset="0"/>
              </a:rPr>
              <a:t>Digital Film Making 11 </a:t>
            </a:r>
            <a:r>
              <a:rPr lang="en-US" sz="2400" dirty="0" smtClean="0">
                <a:latin typeface="Tahoma" pitchFamily="34" charset="0"/>
              </a:rPr>
              <a:t>&amp;</a:t>
            </a:r>
            <a:r>
              <a:rPr lang="en-US" sz="3000" dirty="0" smtClean="0">
                <a:latin typeface="Tahoma" pitchFamily="34" charset="0"/>
              </a:rPr>
              <a:t> 12</a:t>
            </a:r>
          </a:p>
          <a:p>
            <a:pPr>
              <a:lnSpc>
                <a:spcPct val="150000"/>
              </a:lnSpc>
              <a:spcBef>
                <a:spcPct val="0"/>
              </a:spcBef>
              <a:buNone/>
            </a:pPr>
            <a:r>
              <a:rPr lang="en-US" sz="3000" dirty="0">
                <a:latin typeface="Tahoma" pitchFamily="34" charset="0"/>
              </a:rPr>
              <a:t>3D Game Design 12</a:t>
            </a:r>
          </a:p>
          <a:p>
            <a:pPr>
              <a:lnSpc>
                <a:spcPct val="150000"/>
              </a:lnSpc>
              <a:spcBef>
                <a:spcPct val="0"/>
              </a:spcBef>
              <a:buFontTx/>
              <a:buNone/>
            </a:pPr>
            <a:r>
              <a:rPr lang="en-US" sz="3000" dirty="0" smtClean="0">
                <a:latin typeface="Tahoma" pitchFamily="34" charset="0"/>
              </a:rPr>
              <a:t>Digital Media Development 10, 11 </a:t>
            </a:r>
            <a:r>
              <a:rPr lang="en-US" sz="2400" dirty="0" smtClean="0">
                <a:latin typeface="Tahoma" pitchFamily="34" charset="0"/>
              </a:rPr>
              <a:t>&amp;</a:t>
            </a:r>
            <a:r>
              <a:rPr lang="en-US" sz="3000" dirty="0" smtClean="0">
                <a:latin typeface="Tahoma" pitchFamily="34" charset="0"/>
              </a:rPr>
              <a:t> 12</a:t>
            </a:r>
          </a:p>
        </p:txBody>
      </p:sp>
      <p:sp>
        <p:nvSpPr>
          <p:cNvPr id="7" name="Rectangle 6"/>
          <p:cNvSpPr>
            <a:spLocks noChangeArrowheads="1"/>
          </p:cNvSpPr>
          <p:nvPr/>
        </p:nvSpPr>
        <p:spPr bwMode="auto">
          <a:xfrm>
            <a:off x="279400" y="0"/>
            <a:ext cx="6057900" cy="1917700"/>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Information</a:t>
            </a:r>
            <a:b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b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Technology</a:t>
            </a:r>
            <a:r>
              <a:rPr lang="en-US" sz="3600" i="1" dirty="0" smtClean="0">
                <a:solidFill>
                  <a:srgbClr val="FF9900"/>
                </a:solidFill>
                <a:latin typeface="Times New Roman" pitchFamily="18" charset="0"/>
              </a:rPr>
              <a:t>   </a:t>
            </a:r>
            <a:r>
              <a:rPr lang="en-US" sz="3200" i="1" dirty="0" smtClean="0">
                <a:solidFill>
                  <a:srgbClr val="FF9900"/>
                </a:solidFill>
                <a:latin typeface="Times New Roman" pitchFamily="18" charset="0"/>
              </a:rPr>
              <a:t>electives</a:t>
            </a:r>
            <a:endParaRPr lang="en-US" sz="3600" i="1" dirty="0">
              <a:solidFill>
                <a:srgbClr val="FF9900"/>
              </a:solidFill>
              <a:latin typeface="Times New Roman" pitchFamily="18" charset="0"/>
            </a:endParaRPr>
          </a:p>
        </p:txBody>
      </p:sp>
      <p:pic>
        <p:nvPicPr>
          <p:cNvPr id="73730" name="Picture 2"/>
          <p:cNvPicPr>
            <a:picLocks noChangeAspect="1" noChangeArrowheads="1"/>
          </p:cNvPicPr>
          <p:nvPr/>
        </p:nvPicPr>
        <p:blipFill>
          <a:blip r:embed="rId3" cstate="print">
            <a:lum/>
          </a:blip>
          <a:srcRect/>
          <a:stretch>
            <a:fillRect/>
          </a:stretch>
        </p:blipFill>
        <p:spPr bwMode="auto">
          <a:xfrm>
            <a:off x="6400800" y="127000"/>
            <a:ext cx="2579100" cy="1719400"/>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73734" name="Picture 6" descr="http://insidetech.monster.com/nfs/insidetech/attachment_images/0000/1290/istockphoto_2713710_teaching_computer_programming.jpg"/>
          <p:cNvPicPr>
            <a:picLocks noChangeAspect="1" noChangeArrowheads="1"/>
          </p:cNvPicPr>
          <p:nvPr/>
        </p:nvPicPr>
        <p:blipFill>
          <a:blip r:embed="rId4" cstate="print">
            <a:lum/>
          </a:blip>
          <a:srcRect/>
          <a:stretch>
            <a:fillRect/>
          </a:stretch>
        </p:blipFill>
        <p:spPr bwMode="auto">
          <a:xfrm>
            <a:off x="6337300" y="3289109"/>
            <a:ext cx="2642601" cy="1934326"/>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73732" name="Picture 4"/>
          <p:cNvPicPr>
            <a:picLocks noChangeAspect="1" noChangeArrowheads="1"/>
          </p:cNvPicPr>
          <p:nvPr/>
        </p:nvPicPr>
        <p:blipFill>
          <a:blip r:embed="rId5" cstate="print">
            <a:lum/>
          </a:blip>
          <a:srcRect/>
          <a:stretch>
            <a:fillRect/>
          </a:stretch>
        </p:blipFill>
        <p:spPr bwMode="auto">
          <a:xfrm rot="20658625">
            <a:off x="6622417" y="1628714"/>
            <a:ext cx="2327918" cy="1746058"/>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custDataLst>
      <p:tags r:id="rId1"/>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2" name="Picture 4" descr="http://www.chabadcardozo.org/images/headers/leadership.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9559" b="20082"/>
          <a:stretch/>
        </p:blipFill>
        <p:spPr bwMode="auto">
          <a:xfrm rot="21248600">
            <a:off x="2352215" y="3007327"/>
            <a:ext cx="5859646" cy="2892125"/>
          </a:xfrm>
          <a:prstGeom prst="rect">
            <a:avLst/>
          </a:prstGeom>
          <a:ln w="28575">
            <a:solidFill>
              <a:schemeClr val="bg1"/>
            </a:solid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8435" name="Rectangle 7"/>
          <p:cNvSpPr>
            <a:spLocks noGrp="1" noChangeArrowheads="1"/>
          </p:cNvSpPr>
          <p:nvPr>
            <p:ph idx="1"/>
          </p:nvPr>
        </p:nvSpPr>
        <p:spPr>
          <a:xfrm>
            <a:off x="323162" y="2367801"/>
            <a:ext cx="5067704" cy="3036711"/>
          </a:xfrm>
          <a:solidFill>
            <a:srgbClr val="FFFFCC"/>
          </a:solidFill>
          <a:scene3d>
            <a:camera prst="orthographicFront"/>
            <a:lightRig rig="threePt" dir="t"/>
          </a:scene3d>
          <a:sp3d>
            <a:bevelT/>
          </a:sp3d>
        </p:spPr>
        <p:txBody>
          <a:bodyPr/>
          <a:lstStyle/>
          <a:p>
            <a:pPr marL="450850" indent="-450850">
              <a:buFontTx/>
              <a:buNone/>
            </a:pPr>
            <a:r>
              <a:rPr lang="en-US" dirty="0" smtClean="0">
                <a:latin typeface="Tahoma" pitchFamily="34" charset="0"/>
              </a:rPr>
              <a:t>Leadership 10, 11 </a:t>
            </a:r>
            <a:r>
              <a:rPr lang="en-US" sz="2400" dirty="0" smtClean="0">
                <a:latin typeface="Tahoma" pitchFamily="34" charset="0"/>
              </a:rPr>
              <a:t>&amp;</a:t>
            </a:r>
            <a:r>
              <a:rPr lang="en-US" dirty="0" smtClean="0">
                <a:latin typeface="Tahoma" pitchFamily="34" charset="0"/>
              </a:rPr>
              <a:t> 12</a:t>
            </a:r>
          </a:p>
          <a:p>
            <a:pPr marL="450850" indent="-450850">
              <a:buFontTx/>
              <a:buNone/>
            </a:pPr>
            <a:r>
              <a:rPr lang="en-US" dirty="0" smtClean="0">
                <a:latin typeface="Tahoma" pitchFamily="34" charset="0"/>
              </a:rPr>
              <a:t>Athletic Leadership 12</a:t>
            </a:r>
          </a:p>
          <a:p>
            <a:pPr marL="450850" indent="-450850">
              <a:buFontTx/>
              <a:buNone/>
            </a:pPr>
            <a:r>
              <a:rPr lang="en-US" dirty="0" smtClean="0">
                <a:latin typeface="Tahoma" pitchFamily="34" charset="0"/>
              </a:rPr>
              <a:t>Peer Tutoring 11 </a:t>
            </a:r>
            <a:r>
              <a:rPr lang="en-US" sz="2400" dirty="0" smtClean="0">
                <a:latin typeface="Tahoma" pitchFamily="34" charset="0"/>
              </a:rPr>
              <a:t>&amp;</a:t>
            </a:r>
            <a:r>
              <a:rPr lang="en-US" dirty="0" smtClean="0">
                <a:latin typeface="Tahoma" pitchFamily="34" charset="0"/>
              </a:rPr>
              <a:t> 12</a:t>
            </a:r>
          </a:p>
          <a:p>
            <a:pPr marL="450850" indent="-450850">
              <a:buFontTx/>
              <a:buNone/>
            </a:pPr>
            <a:r>
              <a:rPr lang="en-US" dirty="0" smtClean="0">
                <a:latin typeface="Tahoma" pitchFamily="34" charset="0"/>
              </a:rPr>
              <a:t>CON-X Leadership 11 &amp; 12 </a:t>
            </a:r>
            <a:r>
              <a:rPr lang="en-US" sz="2800" i="1" dirty="0" smtClean="0">
                <a:latin typeface="Tahoma" pitchFamily="34" charset="0"/>
              </a:rPr>
              <a:t>(application required)</a:t>
            </a:r>
          </a:p>
        </p:txBody>
      </p:sp>
      <p:sp>
        <p:nvSpPr>
          <p:cNvPr id="6" name="Rectangle 5"/>
          <p:cNvSpPr>
            <a:spLocks noChangeArrowheads="1"/>
          </p:cNvSpPr>
          <p:nvPr/>
        </p:nvSpPr>
        <p:spPr bwMode="auto">
          <a:xfrm>
            <a:off x="279400" y="0"/>
            <a:ext cx="6299200" cy="1917700"/>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Leadership</a:t>
            </a:r>
            <a:b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br>
            <a:r>
              <a:rPr lang="en-US" sz="3200" i="1" dirty="0" smtClean="0">
                <a:solidFill>
                  <a:srgbClr val="FF9900"/>
                </a:solidFill>
                <a:latin typeface="Times New Roman" pitchFamily="18" charset="0"/>
              </a:rPr>
              <a:t>electives</a:t>
            </a:r>
            <a:endParaRPr lang="en-US" sz="3600" i="1" dirty="0">
              <a:solidFill>
                <a:srgbClr val="FF9900"/>
              </a:solidFill>
              <a:latin typeface="Times New Roman" pitchFamily="18" charset="0"/>
            </a:endParaRPr>
          </a:p>
        </p:txBody>
      </p:sp>
      <p:pic>
        <p:nvPicPr>
          <p:cNvPr id="68614" name="Picture 6" descr="http://www.brocku.ca/sites/default/files/word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3311" y="4754989"/>
            <a:ext cx="1920875" cy="1920876"/>
          </a:xfrm>
          <a:prstGeom prst="rect">
            <a:avLst/>
          </a:prstGeom>
          <a:ln w="28575">
            <a:solidFill>
              <a:schemeClr val="bg1"/>
            </a:solid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6" name="Picture 4"/>
          <p:cNvPicPr>
            <a:picLocks noChangeAspect="1" noChangeArrowheads="1"/>
          </p:cNvPicPr>
          <p:nvPr/>
        </p:nvPicPr>
        <p:blipFill>
          <a:blip r:embed="rId3" cstate="print">
            <a:lum/>
          </a:blip>
          <a:srcRect b="11399"/>
          <a:stretch>
            <a:fillRect/>
          </a:stretch>
        </p:blipFill>
        <p:spPr bwMode="auto">
          <a:xfrm rot="21022435">
            <a:off x="852607" y="4763313"/>
            <a:ext cx="8456955" cy="2082800"/>
          </a:xfrm>
          <a:prstGeom prst="rect">
            <a:avLst/>
          </a:prstGeom>
          <a:solidFill>
            <a:srgbClr val="FFFFFF">
              <a:shade val="85000"/>
            </a:srgbClr>
          </a:solidFill>
          <a:ln w="12700" cap="sq">
            <a:solidFill>
              <a:srgbClr val="FF9900"/>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17414" name="Rectangle 16"/>
          <p:cNvSpPr>
            <a:spLocks noGrp="1" noChangeArrowheads="1"/>
          </p:cNvSpPr>
          <p:nvPr>
            <p:ph idx="1"/>
          </p:nvPr>
        </p:nvSpPr>
        <p:spPr>
          <a:xfrm>
            <a:off x="247027" y="2049815"/>
            <a:ext cx="7955277" cy="3518472"/>
          </a:xfrm>
          <a:solidFill>
            <a:srgbClr val="FFFFCC"/>
          </a:solidFill>
          <a:scene3d>
            <a:camera prst="orthographicFront"/>
            <a:lightRig rig="threePt" dir="t"/>
          </a:scene3d>
          <a:sp3d>
            <a:bevelT/>
          </a:sp3d>
        </p:spPr>
        <p:txBody>
          <a:bodyPr/>
          <a:lstStyle/>
          <a:p>
            <a:r>
              <a:rPr lang="en-US" sz="3000" b="1" dirty="0" smtClean="0">
                <a:solidFill>
                  <a:srgbClr val="FF0000"/>
                </a:solidFill>
                <a:latin typeface="Tahoma" pitchFamily="34" charset="0"/>
              </a:rPr>
              <a:t>Band 10</a:t>
            </a:r>
            <a:r>
              <a:rPr lang="en-US" sz="3000" dirty="0" smtClean="0">
                <a:latin typeface="Tahoma" pitchFamily="34" charset="0"/>
              </a:rPr>
              <a:t>: </a:t>
            </a:r>
            <a:r>
              <a:rPr lang="en-US" sz="2000" dirty="0" smtClean="0">
                <a:latin typeface="Tahoma" pitchFamily="34" charset="0"/>
              </a:rPr>
              <a:t>alternates </a:t>
            </a:r>
            <a:r>
              <a:rPr lang="en-US" sz="2000" dirty="0">
                <a:latin typeface="Tahoma" pitchFamily="34" charset="0"/>
              </a:rPr>
              <a:t>with </a:t>
            </a:r>
            <a:r>
              <a:rPr lang="en-US" sz="2000" b="1" dirty="0">
                <a:latin typeface="Tahoma" pitchFamily="34" charset="0"/>
              </a:rPr>
              <a:t>PE 10</a:t>
            </a:r>
          </a:p>
          <a:p>
            <a:r>
              <a:rPr lang="en-US" sz="3000" b="1" dirty="0">
                <a:solidFill>
                  <a:srgbClr val="FF0000"/>
                </a:solidFill>
                <a:latin typeface="Tahoma" pitchFamily="34" charset="0"/>
              </a:rPr>
              <a:t>Band </a:t>
            </a:r>
            <a:r>
              <a:rPr lang="en-US" sz="3000" b="1" dirty="0" smtClean="0">
                <a:solidFill>
                  <a:srgbClr val="FF0000"/>
                </a:solidFill>
                <a:latin typeface="Tahoma" pitchFamily="34" charset="0"/>
              </a:rPr>
              <a:t>11 </a:t>
            </a:r>
            <a:r>
              <a:rPr lang="en-US" sz="2400" b="1" dirty="0" smtClean="0">
                <a:solidFill>
                  <a:srgbClr val="FF0000"/>
                </a:solidFill>
                <a:latin typeface="Tahoma" pitchFamily="34" charset="0"/>
              </a:rPr>
              <a:t>&amp;</a:t>
            </a:r>
            <a:r>
              <a:rPr lang="en-US" sz="3000" b="1" dirty="0" smtClean="0">
                <a:solidFill>
                  <a:srgbClr val="FF0000"/>
                </a:solidFill>
                <a:latin typeface="Tahoma" pitchFamily="34" charset="0"/>
              </a:rPr>
              <a:t> 12 </a:t>
            </a:r>
            <a:r>
              <a:rPr lang="en-US" sz="3000" dirty="0" smtClean="0">
                <a:latin typeface="Tahoma" pitchFamily="34" charset="0"/>
              </a:rPr>
              <a:t>: </a:t>
            </a:r>
            <a:r>
              <a:rPr lang="en-US" sz="2000" dirty="0" smtClean="0">
                <a:latin typeface="Tahoma" pitchFamily="34" charset="0"/>
              </a:rPr>
              <a:t>alternates </a:t>
            </a:r>
            <a:r>
              <a:rPr lang="en-US" sz="2000" dirty="0">
                <a:latin typeface="Tahoma" pitchFamily="34" charset="0"/>
              </a:rPr>
              <a:t>with </a:t>
            </a:r>
            <a:r>
              <a:rPr lang="en-US" sz="2000" b="1" dirty="0" err="1">
                <a:latin typeface="Tahoma" pitchFamily="34" charset="0"/>
              </a:rPr>
              <a:t>Eng</a:t>
            </a:r>
            <a:r>
              <a:rPr lang="en-US" sz="2000" b="1" dirty="0">
                <a:latin typeface="Tahoma" pitchFamily="34" charset="0"/>
              </a:rPr>
              <a:t> 11 &amp; </a:t>
            </a:r>
            <a:r>
              <a:rPr lang="en-US" sz="2000" b="1" dirty="0" smtClean="0">
                <a:latin typeface="Tahoma" pitchFamily="34" charset="0"/>
              </a:rPr>
              <a:t>12</a:t>
            </a:r>
          </a:p>
          <a:p>
            <a:r>
              <a:rPr lang="en-US" sz="3000" b="1" dirty="0" smtClean="0">
                <a:solidFill>
                  <a:srgbClr val="FF0000"/>
                </a:solidFill>
                <a:latin typeface="Tahoma" pitchFamily="34" charset="0"/>
              </a:rPr>
              <a:t>Beginner Guitar 11</a:t>
            </a:r>
          </a:p>
          <a:p>
            <a:r>
              <a:rPr lang="en-US" sz="3000" b="1" dirty="0" smtClean="0">
                <a:solidFill>
                  <a:srgbClr val="FF0000"/>
                </a:solidFill>
                <a:latin typeface="Tahoma" pitchFamily="34" charset="0"/>
              </a:rPr>
              <a:t>Choir 10, 11 </a:t>
            </a:r>
            <a:r>
              <a:rPr lang="en-US" sz="2400" b="1" dirty="0">
                <a:solidFill>
                  <a:srgbClr val="FF0000"/>
                </a:solidFill>
                <a:latin typeface="Tahoma" pitchFamily="34" charset="0"/>
              </a:rPr>
              <a:t>&amp;</a:t>
            </a:r>
            <a:r>
              <a:rPr lang="en-US" sz="3000" b="1" dirty="0">
                <a:solidFill>
                  <a:srgbClr val="FF0000"/>
                </a:solidFill>
                <a:latin typeface="Tahoma" pitchFamily="34" charset="0"/>
              </a:rPr>
              <a:t> 12 </a:t>
            </a:r>
            <a:r>
              <a:rPr lang="en-US" sz="2400" dirty="0">
                <a:latin typeface="Tahoma" pitchFamily="34" charset="0"/>
              </a:rPr>
              <a:t>: </a:t>
            </a:r>
            <a:r>
              <a:rPr lang="en-US" sz="2000" dirty="0" smtClean="0">
                <a:latin typeface="Tahoma" pitchFamily="34" charset="0"/>
              </a:rPr>
              <a:t>outside normal timetable</a:t>
            </a:r>
            <a:endParaRPr lang="en-US" sz="2400" dirty="0" smtClean="0">
              <a:latin typeface="Tahoma" pitchFamily="34" charset="0"/>
            </a:endParaRPr>
          </a:p>
          <a:p>
            <a:r>
              <a:rPr lang="en-US" sz="3000" b="1" dirty="0" smtClean="0">
                <a:solidFill>
                  <a:srgbClr val="FF0000"/>
                </a:solidFill>
                <a:latin typeface="Tahoma" pitchFamily="34" charset="0"/>
              </a:rPr>
              <a:t>Jazz Band 10</a:t>
            </a:r>
            <a:r>
              <a:rPr lang="en-US" sz="3000" b="1" dirty="0">
                <a:solidFill>
                  <a:srgbClr val="FF0000"/>
                </a:solidFill>
                <a:latin typeface="Tahoma" pitchFamily="34" charset="0"/>
              </a:rPr>
              <a:t>, 11 </a:t>
            </a:r>
            <a:r>
              <a:rPr lang="en-US" sz="2400" b="1" dirty="0">
                <a:solidFill>
                  <a:srgbClr val="FF0000"/>
                </a:solidFill>
                <a:latin typeface="Tahoma" pitchFamily="34" charset="0"/>
              </a:rPr>
              <a:t>&amp;</a:t>
            </a:r>
            <a:r>
              <a:rPr lang="en-US" sz="3000" b="1" dirty="0">
                <a:solidFill>
                  <a:srgbClr val="FF0000"/>
                </a:solidFill>
                <a:latin typeface="Tahoma" pitchFamily="34" charset="0"/>
              </a:rPr>
              <a:t> 12 </a:t>
            </a:r>
            <a:r>
              <a:rPr lang="en-US" sz="2400" dirty="0">
                <a:latin typeface="Tahoma" pitchFamily="34" charset="0"/>
              </a:rPr>
              <a:t>: </a:t>
            </a:r>
            <a:r>
              <a:rPr lang="en-US" sz="2000" dirty="0">
                <a:latin typeface="Tahoma" pitchFamily="34" charset="0"/>
              </a:rPr>
              <a:t>outside normal timetable</a:t>
            </a:r>
          </a:p>
          <a:p>
            <a:r>
              <a:rPr lang="en-US" sz="3000" b="1" dirty="0">
                <a:solidFill>
                  <a:srgbClr val="FF0000"/>
                </a:solidFill>
                <a:latin typeface="Tahoma" pitchFamily="34" charset="0"/>
              </a:rPr>
              <a:t>Jazz Choir 10, 11 </a:t>
            </a:r>
            <a:r>
              <a:rPr lang="en-US" sz="2400" b="1" dirty="0">
                <a:solidFill>
                  <a:srgbClr val="FF0000"/>
                </a:solidFill>
                <a:latin typeface="Tahoma" pitchFamily="34" charset="0"/>
              </a:rPr>
              <a:t>&amp;</a:t>
            </a:r>
            <a:r>
              <a:rPr lang="en-US" sz="3000" b="1" dirty="0">
                <a:solidFill>
                  <a:srgbClr val="FF0000"/>
                </a:solidFill>
                <a:latin typeface="Tahoma" pitchFamily="34" charset="0"/>
              </a:rPr>
              <a:t> 12 </a:t>
            </a:r>
            <a:r>
              <a:rPr lang="en-US" sz="1600" dirty="0">
                <a:latin typeface="Tahoma" pitchFamily="34" charset="0"/>
              </a:rPr>
              <a:t>: </a:t>
            </a:r>
            <a:r>
              <a:rPr lang="en-US" sz="2000" dirty="0">
                <a:latin typeface="Tahoma" pitchFamily="34" charset="0"/>
              </a:rPr>
              <a:t>outside normal </a:t>
            </a:r>
            <a:r>
              <a:rPr lang="en-US" sz="2000" dirty="0" smtClean="0">
                <a:latin typeface="Tahoma" pitchFamily="34" charset="0"/>
              </a:rPr>
              <a:t>timetable</a:t>
            </a:r>
            <a:endParaRPr lang="en-US" sz="2400" dirty="0" smtClean="0">
              <a:latin typeface="Tahoma" pitchFamily="34" charset="0"/>
            </a:endParaRPr>
          </a:p>
        </p:txBody>
      </p:sp>
      <p:sp>
        <p:nvSpPr>
          <p:cNvPr id="10" name="Rectangle 9"/>
          <p:cNvSpPr>
            <a:spLocks noChangeArrowheads="1"/>
          </p:cNvSpPr>
          <p:nvPr/>
        </p:nvSpPr>
        <p:spPr bwMode="auto">
          <a:xfrm>
            <a:off x="279400" y="0"/>
            <a:ext cx="4925391" cy="1917700"/>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Music</a:t>
            </a:r>
            <a:r>
              <a:rPr lang="en-US" sz="3600" i="1" dirty="0" smtClean="0">
                <a:solidFill>
                  <a:srgbClr val="FF9900"/>
                </a:solidFill>
                <a:latin typeface="Times New Roman" pitchFamily="18" charset="0"/>
              </a:rPr>
              <a:t>   </a:t>
            </a:r>
            <a:br>
              <a:rPr lang="en-US" sz="3600" i="1" dirty="0" smtClean="0">
                <a:solidFill>
                  <a:srgbClr val="FF9900"/>
                </a:solidFill>
                <a:latin typeface="Times New Roman" pitchFamily="18" charset="0"/>
              </a:rPr>
            </a:br>
            <a:r>
              <a:rPr lang="en-US" sz="3200" i="1" dirty="0" smtClean="0">
                <a:solidFill>
                  <a:srgbClr val="FF9900"/>
                </a:solidFill>
                <a:latin typeface="Times New Roman" pitchFamily="18" charset="0"/>
              </a:rPr>
              <a:t>electives</a:t>
            </a:r>
            <a:endParaRPr lang="en-US" sz="3600" i="1" dirty="0">
              <a:solidFill>
                <a:srgbClr val="FF9900"/>
              </a:solidFill>
              <a:latin typeface="Times New Roman" pitchFamily="18" charset="0"/>
            </a:endParaRPr>
          </a:p>
        </p:txBody>
      </p:sp>
    </p:spTree>
    <p:custDataLst>
      <p:tags r:id="rId1"/>
    </p:custData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7"/>
          <p:cNvSpPr>
            <a:spLocks noGrp="1" noChangeArrowheads="1"/>
          </p:cNvSpPr>
          <p:nvPr>
            <p:ph idx="1"/>
          </p:nvPr>
        </p:nvSpPr>
        <p:spPr>
          <a:xfrm>
            <a:off x="279400" y="2545932"/>
            <a:ext cx="5777786" cy="2688609"/>
          </a:xfrm>
          <a:solidFill>
            <a:srgbClr val="FFFFCC"/>
          </a:solidFill>
          <a:scene3d>
            <a:camera prst="orthographicFront"/>
            <a:lightRig rig="threePt" dir="t"/>
          </a:scene3d>
          <a:sp3d>
            <a:bevelT/>
          </a:sp3d>
        </p:spPr>
        <p:txBody>
          <a:bodyPr/>
          <a:lstStyle/>
          <a:p>
            <a:pPr marL="450850" indent="-450850">
              <a:buFontTx/>
              <a:buNone/>
            </a:pPr>
            <a:r>
              <a:rPr lang="en-US" sz="3600" dirty="0" smtClean="0">
                <a:latin typeface="Tahoma" pitchFamily="34" charset="0"/>
              </a:rPr>
              <a:t>Fitness 11 </a:t>
            </a:r>
            <a:r>
              <a:rPr lang="en-US" sz="2800" dirty="0" smtClean="0">
                <a:latin typeface="Tahoma" pitchFamily="34" charset="0"/>
              </a:rPr>
              <a:t>&amp;</a:t>
            </a:r>
            <a:r>
              <a:rPr lang="en-US" sz="3600" dirty="0" smtClean="0">
                <a:latin typeface="Tahoma" pitchFamily="34" charset="0"/>
              </a:rPr>
              <a:t> 12</a:t>
            </a:r>
          </a:p>
          <a:p>
            <a:pPr marL="450850" indent="-450850">
              <a:buFontTx/>
              <a:buNone/>
            </a:pPr>
            <a:r>
              <a:rPr lang="en-US" sz="3600" dirty="0" smtClean="0">
                <a:latin typeface="Tahoma" pitchFamily="34" charset="0"/>
              </a:rPr>
              <a:t>Fitness 11: Aerobics</a:t>
            </a:r>
          </a:p>
          <a:p>
            <a:pPr marL="450850" indent="-450850">
              <a:buFontTx/>
              <a:buNone/>
            </a:pPr>
            <a:r>
              <a:rPr lang="en-US" sz="3600" dirty="0" smtClean="0">
                <a:latin typeface="Tahoma" pitchFamily="34" charset="0"/>
              </a:rPr>
              <a:t>Physical Education 11 </a:t>
            </a:r>
            <a:r>
              <a:rPr lang="en-US" sz="2800" dirty="0" smtClean="0">
                <a:latin typeface="Tahoma" pitchFamily="34" charset="0"/>
              </a:rPr>
              <a:t>&amp;</a:t>
            </a:r>
            <a:r>
              <a:rPr lang="en-US" sz="3600" dirty="0" smtClean="0">
                <a:latin typeface="Tahoma" pitchFamily="34" charset="0"/>
              </a:rPr>
              <a:t> 12</a:t>
            </a:r>
          </a:p>
          <a:p>
            <a:pPr marL="450850" indent="-450850">
              <a:buFontTx/>
              <a:buNone/>
            </a:pPr>
            <a:r>
              <a:rPr lang="en-US" sz="3600" dirty="0" smtClean="0">
                <a:latin typeface="Tahoma" pitchFamily="34" charset="0"/>
              </a:rPr>
              <a:t>Sports Medicine 11</a:t>
            </a:r>
          </a:p>
        </p:txBody>
      </p:sp>
      <p:pic>
        <p:nvPicPr>
          <p:cNvPr id="8" name="Picture 5" descr="cross country"/>
          <p:cNvPicPr>
            <a:picLocks noChangeAspect="1" noChangeArrowheads="1"/>
          </p:cNvPicPr>
          <p:nvPr/>
        </p:nvPicPr>
        <p:blipFill>
          <a:blip r:embed="rId3" cstate="print">
            <a:lum/>
          </a:blip>
          <a:srcRect/>
          <a:stretch>
            <a:fillRect/>
          </a:stretch>
        </p:blipFill>
        <p:spPr bwMode="auto">
          <a:xfrm rot="21103802">
            <a:off x="6158272" y="2186369"/>
            <a:ext cx="2604727" cy="1571222"/>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9" name="Picture 6" descr="weight room"/>
          <p:cNvPicPr>
            <a:picLocks noChangeAspect="1" noChangeArrowheads="1"/>
          </p:cNvPicPr>
          <p:nvPr/>
        </p:nvPicPr>
        <p:blipFill>
          <a:blip r:embed="rId4" cstate="print">
            <a:lum/>
          </a:blip>
          <a:srcRect l="27271"/>
          <a:stretch>
            <a:fillRect/>
          </a:stretch>
        </p:blipFill>
        <p:spPr bwMode="auto">
          <a:xfrm>
            <a:off x="6083300" y="3890237"/>
            <a:ext cx="2844800" cy="2744350"/>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7" name="Rectangle 6"/>
          <p:cNvSpPr>
            <a:spLocks noChangeArrowheads="1"/>
          </p:cNvSpPr>
          <p:nvPr/>
        </p:nvSpPr>
        <p:spPr bwMode="auto">
          <a:xfrm>
            <a:off x="279400" y="0"/>
            <a:ext cx="6070600" cy="1917700"/>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Physical</a:t>
            </a:r>
            <a:b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b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Education</a:t>
            </a:r>
            <a:r>
              <a:rPr lang="en-US" sz="3600" i="1" dirty="0" smtClean="0">
                <a:solidFill>
                  <a:srgbClr val="FF9900"/>
                </a:solidFill>
                <a:latin typeface="Times New Roman" pitchFamily="18" charset="0"/>
              </a:rPr>
              <a:t>   </a:t>
            </a:r>
            <a:r>
              <a:rPr lang="en-US" sz="3200" i="1" dirty="0" smtClean="0">
                <a:solidFill>
                  <a:srgbClr val="FF9900"/>
                </a:solidFill>
                <a:latin typeface="Times New Roman" pitchFamily="18" charset="0"/>
              </a:rPr>
              <a:t>electives</a:t>
            </a:r>
            <a:endParaRPr lang="en-US" sz="3600" i="1" dirty="0">
              <a:solidFill>
                <a:srgbClr val="FF9900"/>
              </a:solidFill>
              <a:latin typeface="Times New Roman" pitchFamily="18" charset="0"/>
            </a:endParaRPr>
          </a:p>
        </p:txBody>
      </p:sp>
    </p:spTree>
    <p:custDataLst>
      <p:tags r:id="rId1"/>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52649" y="46715"/>
            <a:ext cx="6417141" cy="1754326"/>
          </a:xfrm>
          <a:prstGeom prst="rect">
            <a:avLst/>
          </a:prstGeom>
          <a:noFill/>
        </p:spPr>
        <p:txBody>
          <a:bodyPr wrap="non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Innovative Fitness </a:t>
            </a:r>
          </a:p>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Athletic Academy</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5" name="Explosion 2 4"/>
          <p:cNvSpPr/>
          <p:nvPr/>
        </p:nvSpPr>
        <p:spPr>
          <a:xfrm>
            <a:off x="7369791" y="-342563"/>
            <a:ext cx="2457180" cy="2416559"/>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Aharoni" panose="02010803020104030203" pitchFamily="2" charset="-79"/>
                <a:cs typeface="Aharoni" panose="02010803020104030203" pitchFamily="2" charset="-79"/>
              </a:rPr>
              <a:t>NEW</a:t>
            </a:r>
            <a:r>
              <a:rPr lang="en-US" sz="4000" dirty="0" smtClean="0">
                <a:latin typeface="Aharoni" panose="02010803020104030203" pitchFamily="2" charset="-79"/>
                <a:cs typeface="Aharoni" panose="02010803020104030203" pitchFamily="2" charset="-79"/>
              </a:rPr>
              <a:t> 2015</a:t>
            </a:r>
            <a:endParaRPr lang="en-US" sz="4000" dirty="0">
              <a:latin typeface="Aharoni" panose="02010803020104030203" pitchFamily="2" charset="-79"/>
              <a:cs typeface="Aharoni" panose="02010803020104030203" pitchFamily="2" charset="-79"/>
            </a:endParaRPr>
          </a:p>
        </p:txBody>
      </p:sp>
      <p:sp>
        <p:nvSpPr>
          <p:cNvPr id="7" name="TextBox 6"/>
          <p:cNvSpPr txBox="1"/>
          <p:nvPr/>
        </p:nvSpPr>
        <p:spPr>
          <a:xfrm>
            <a:off x="218365" y="1650916"/>
            <a:ext cx="8611736" cy="5632311"/>
          </a:xfrm>
          <a:prstGeom prst="rect">
            <a:avLst/>
          </a:prstGeom>
          <a:noFill/>
        </p:spPr>
        <p:txBody>
          <a:bodyPr wrap="square" rtlCol="0">
            <a:spAutoFit/>
          </a:bodyPr>
          <a:lstStyle/>
          <a:p>
            <a:pPr marL="285750" indent="-285750">
              <a:buFont typeface="Wingdings" panose="05000000000000000000" pitchFamily="2" charset="2"/>
              <a:buChar char="ü"/>
            </a:pPr>
            <a:r>
              <a:rPr lang="en-US" sz="2400" dirty="0" smtClean="0"/>
              <a:t>Certified Training Coaches </a:t>
            </a:r>
            <a:r>
              <a:rPr lang="en-US" sz="2400" u="sng" dirty="0" smtClean="0"/>
              <a:t>Provide Guided Instruction</a:t>
            </a:r>
          </a:p>
          <a:p>
            <a:endParaRPr lang="en-US" sz="2400" u="sng" dirty="0" smtClean="0"/>
          </a:p>
          <a:p>
            <a:pPr marL="285750" indent="-285750">
              <a:buFont typeface="Wingdings" panose="05000000000000000000" pitchFamily="2" charset="2"/>
              <a:buChar char="ü"/>
            </a:pPr>
            <a:r>
              <a:rPr lang="en-US" sz="2400" u="sng" dirty="0" smtClean="0"/>
              <a:t>Individual Programs </a:t>
            </a:r>
            <a:r>
              <a:rPr lang="en-US" sz="2400" dirty="0" smtClean="0"/>
              <a:t>with </a:t>
            </a:r>
            <a:r>
              <a:rPr lang="en-US" sz="2400" dirty="0"/>
              <a:t>Sport Science Guest </a:t>
            </a:r>
            <a:r>
              <a:rPr lang="en-US" sz="2400" dirty="0" smtClean="0"/>
              <a:t>Speakers</a:t>
            </a:r>
          </a:p>
          <a:p>
            <a:pPr marL="285750" indent="-285750">
              <a:buFont typeface="Wingdings" panose="05000000000000000000" pitchFamily="2" charset="2"/>
              <a:buChar char="ü"/>
            </a:pPr>
            <a:endParaRPr lang="en-US" sz="2400" dirty="0" smtClean="0"/>
          </a:p>
          <a:p>
            <a:pPr marL="285750" indent="-285750">
              <a:buFont typeface="Wingdings" panose="05000000000000000000" pitchFamily="2" charset="2"/>
              <a:buChar char="ü"/>
            </a:pPr>
            <a:r>
              <a:rPr lang="en-US" sz="2400" dirty="0" smtClean="0"/>
              <a:t>3 workouts sessions at Innovative Fitness (IF) in Port Moody each week. Also included: nutrition sessions, sports psychologist guest speakers etc… This course will run during our X Block in the morning</a:t>
            </a:r>
          </a:p>
          <a:p>
            <a:endParaRPr lang="en-US" sz="2400" dirty="0" smtClean="0"/>
          </a:p>
          <a:p>
            <a:pPr marL="285750" indent="-285750">
              <a:buFont typeface="Wingdings" panose="05000000000000000000" pitchFamily="2" charset="2"/>
              <a:buChar char="ü"/>
            </a:pPr>
            <a:r>
              <a:rPr lang="en-US" sz="2400" dirty="0" smtClean="0"/>
              <a:t>Students are responsible for their own transportation to and from the facility</a:t>
            </a:r>
          </a:p>
          <a:p>
            <a:pPr marL="285750" indent="-285750">
              <a:buFont typeface="Wingdings" panose="05000000000000000000" pitchFamily="2" charset="2"/>
              <a:buChar char="ü"/>
            </a:pPr>
            <a:endParaRPr lang="en-US" sz="2400" dirty="0" smtClean="0"/>
          </a:p>
          <a:p>
            <a:r>
              <a:rPr lang="en-US" sz="2400" dirty="0" smtClean="0"/>
              <a:t>For further info </a:t>
            </a:r>
            <a:r>
              <a:rPr lang="en-US" sz="2400" u="sng" dirty="0" smtClean="0"/>
              <a:t>Contact</a:t>
            </a:r>
            <a:r>
              <a:rPr lang="en-US" sz="2400" dirty="0" smtClean="0"/>
              <a:t>: 	Chris Turpin </a:t>
            </a:r>
            <a:r>
              <a:rPr lang="en-US" sz="2400" dirty="0" smtClean="0">
                <a:hlinkClick r:id="rId2"/>
              </a:rPr>
              <a:t>cturpin@sd43.bc.ca</a:t>
            </a:r>
            <a:r>
              <a:rPr lang="en-US" sz="2400" dirty="0" smtClean="0"/>
              <a:t>					Simon Quinto </a:t>
            </a:r>
            <a:r>
              <a:rPr lang="en-US" sz="2400" dirty="0" smtClean="0">
                <a:hlinkClick r:id="rId3"/>
              </a:rPr>
              <a:t>squinto@sd43.bc.ca</a:t>
            </a:r>
            <a:r>
              <a:rPr lang="en-US" sz="2400" dirty="0" smtClean="0"/>
              <a:t> </a:t>
            </a:r>
          </a:p>
          <a:p>
            <a:pPr marL="285750" indent="-285750">
              <a:buFont typeface="Wingdings" panose="05000000000000000000" pitchFamily="2" charset="2"/>
              <a:buChar char="ü"/>
            </a:pPr>
            <a:endParaRPr lang="en-US" sz="2400" dirty="0"/>
          </a:p>
        </p:txBody>
      </p:sp>
    </p:spTree>
    <p:extLst>
      <p:ext uri="{BB962C8B-B14F-4D97-AF65-F5344CB8AC3E}">
        <p14:creationId xmlns:p14="http://schemas.microsoft.com/office/powerpoint/2010/main" val="18552878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279400" y="0"/>
            <a:ext cx="6299200" cy="1917700"/>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Theatre</a:t>
            </a:r>
            <a:r>
              <a:rPr lang="en-US" sz="3600" i="1" dirty="0" smtClean="0">
                <a:solidFill>
                  <a:srgbClr val="FF9900"/>
                </a:solidFill>
                <a:latin typeface="Times New Roman" pitchFamily="18" charset="0"/>
              </a:rPr>
              <a:t>   </a:t>
            </a:r>
            <a:br>
              <a:rPr lang="en-US" sz="3600" i="1" dirty="0" smtClean="0">
                <a:solidFill>
                  <a:srgbClr val="FF9900"/>
                </a:solidFill>
                <a:latin typeface="Times New Roman" pitchFamily="18" charset="0"/>
              </a:rPr>
            </a:br>
            <a:r>
              <a:rPr lang="en-US" sz="3200" i="1" dirty="0" smtClean="0">
                <a:solidFill>
                  <a:srgbClr val="FF9900"/>
                </a:solidFill>
                <a:latin typeface="Times New Roman" pitchFamily="18" charset="0"/>
              </a:rPr>
              <a:t>electives</a:t>
            </a:r>
            <a:endParaRPr lang="en-US" sz="3600" i="1" dirty="0">
              <a:solidFill>
                <a:srgbClr val="FF9900"/>
              </a:solidFill>
              <a:latin typeface="Times New Roman" pitchFamily="18" charset="0"/>
            </a:endParaRPr>
          </a:p>
        </p:txBody>
      </p:sp>
      <p:pic>
        <p:nvPicPr>
          <p:cNvPr id="70658" name="Picture 2" descr="http://damox.com/entertainment/dazed_and_confused/script_corrections.jpg"/>
          <p:cNvPicPr>
            <a:picLocks noChangeAspect="1" noChangeArrowheads="1"/>
          </p:cNvPicPr>
          <p:nvPr/>
        </p:nvPicPr>
        <p:blipFill>
          <a:blip r:embed="rId3" cstate="print"/>
          <a:srcRect/>
          <a:stretch>
            <a:fillRect/>
          </a:stretch>
        </p:blipFill>
        <p:spPr bwMode="auto">
          <a:xfrm rot="20848446">
            <a:off x="5723015" y="92151"/>
            <a:ext cx="3972345" cy="5012422"/>
          </a:xfrm>
          <a:prstGeom prst="rect">
            <a:avLst/>
          </a:prstGeom>
          <a:noFill/>
        </p:spPr>
      </p:pic>
      <p:sp>
        <p:nvSpPr>
          <p:cNvPr id="18435" name="Rectangle 7"/>
          <p:cNvSpPr>
            <a:spLocks noGrp="1" noChangeArrowheads="1"/>
          </p:cNvSpPr>
          <p:nvPr>
            <p:ph idx="1"/>
          </p:nvPr>
        </p:nvSpPr>
        <p:spPr>
          <a:xfrm>
            <a:off x="254876" y="2234196"/>
            <a:ext cx="5466188" cy="2870067"/>
          </a:xfrm>
          <a:solidFill>
            <a:srgbClr val="FFFFCC"/>
          </a:solidFill>
          <a:scene3d>
            <a:camera prst="orthographicFront"/>
            <a:lightRig rig="threePt" dir="t"/>
          </a:scene3d>
          <a:sp3d>
            <a:bevelT/>
          </a:sp3d>
        </p:spPr>
        <p:txBody>
          <a:bodyPr/>
          <a:lstStyle/>
          <a:p>
            <a:pPr>
              <a:buFontTx/>
              <a:buNone/>
            </a:pPr>
            <a:r>
              <a:rPr lang="en-US" sz="3000" dirty="0">
                <a:solidFill>
                  <a:schemeClr val="bg1">
                    <a:lumMod val="50000"/>
                  </a:schemeClr>
                </a:solidFill>
                <a:latin typeface="Tahoma" pitchFamily="34" charset="0"/>
              </a:rPr>
              <a:t>Theatre Performance 11 </a:t>
            </a:r>
            <a:r>
              <a:rPr lang="en-US" sz="2400" dirty="0">
                <a:solidFill>
                  <a:schemeClr val="bg1">
                    <a:lumMod val="50000"/>
                  </a:schemeClr>
                </a:solidFill>
                <a:latin typeface="Tahoma" pitchFamily="34" charset="0"/>
              </a:rPr>
              <a:t>&amp;</a:t>
            </a:r>
            <a:r>
              <a:rPr lang="en-US" sz="3000" dirty="0">
                <a:solidFill>
                  <a:schemeClr val="bg1">
                    <a:lumMod val="50000"/>
                  </a:schemeClr>
                </a:solidFill>
                <a:latin typeface="Tahoma" pitchFamily="34" charset="0"/>
              </a:rPr>
              <a:t> 12</a:t>
            </a:r>
          </a:p>
          <a:p>
            <a:pPr>
              <a:buFontTx/>
              <a:buNone/>
            </a:pPr>
            <a:r>
              <a:rPr lang="en-US" sz="3000" dirty="0">
                <a:solidFill>
                  <a:schemeClr val="bg1">
                    <a:lumMod val="50000"/>
                  </a:schemeClr>
                </a:solidFill>
                <a:latin typeface="Tahoma" pitchFamily="34" charset="0"/>
              </a:rPr>
              <a:t>Theatre Production </a:t>
            </a:r>
            <a:r>
              <a:rPr lang="en-US" sz="3000" dirty="0" smtClean="0">
                <a:solidFill>
                  <a:schemeClr val="bg1">
                    <a:lumMod val="50000"/>
                  </a:schemeClr>
                </a:solidFill>
                <a:latin typeface="Tahoma" pitchFamily="34" charset="0"/>
              </a:rPr>
              <a:t>11</a:t>
            </a:r>
          </a:p>
          <a:p>
            <a:pPr>
              <a:buFontTx/>
              <a:buNone/>
            </a:pPr>
            <a:r>
              <a:rPr lang="en-US" sz="3000" dirty="0" smtClean="0">
                <a:solidFill>
                  <a:schemeClr val="bg1">
                    <a:lumMod val="50000"/>
                  </a:schemeClr>
                </a:solidFill>
                <a:latin typeface="Tahoma" pitchFamily="34" charset="0"/>
              </a:rPr>
              <a:t>Theatre Script Writing 12</a:t>
            </a:r>
          </a:p>
          <a:p>
            <a:pPr>
              <a:buFontTx/>
              <a:buNone/>
            </a:pPr>
            <a:r>
              <a:rPr lang="en-US" sz="3000" dirty="0" smtClean="0">
                <a:solidFill>
                  <a:schemeClr val="bg1">
                    <a:lumMod val="50000"/>
                  </a:schemeClr>
                </a:solidFill>
                <a:latin typeface="Tahoma" pitchFamily="34" charset="0"/>
              </a:rPr>
              <a:t>Musical </a:t>
            </a:r>
            <a:r>
              <a:rPr lang="en-US" sz="3000" dirty="0">
                <a:solidFill>
                  <a:schemeClr val="bg1">
                    <a:lumMod val="50000"/>
                  </a:schemeClr>
                </a:solidFill>
                <a:latin typeface="Tahoma" pitchFamily="34" charset="0"/>
              </a:rPr>
              <a:t>Theatre 11</a:t>
            </a:r>
          </a:p>
          <a:p>
            <a:pPr>
              <a:buFontTx/>
              <a:buNone/>
            </a:pPr>
            <a:r>
              <a:rPr lang="en-US" sz="3000" dirty="0">
                <a:solidFill>
                  <a:schemeClr val="bg1">
                    <a:lumMod val="50000"/>
                  </a:schemeClr>
                </a:solidFill>
                <a:latin typeface="Tahoma" pitchFamily="34" charset="0"/>
              </a:rPr>
              <a:t>Musical Theatre 12</a:t>
            </a:r>
          </a:p>
          <a:p>
            <a:pPr>
              <a:buFontTx/>
              <a:buNone/>
            </a:pPr>
            <a:endParaRPr lang="en-US" sz="4400" dirty="0" smtClean="0">
              <a:latin typeface="Tahoma" pitchFamily="34" charset="0"/>
            </a:endParaRPr>
          </a:p>
        </p:txBody>
      </p:sp>
      <p:pic>
        <p:nvPicPr>
          <p:cNvPr id="63491" name="Picture 3"/>
          <p:cNvPicPr>
            <a:picLocks noChangeAspect="1" noChangeArrowheads="1"/>
          </p:cNvPicPr>
          <p:nvPr/>
        </p:nvPicPr>
        <p:blipFill>
          <a:blip r:embed="rId4" cstate="print">
            <a:lum bright="20000"/>
          </a:blip>
          <a:srcRect t="26132"/>
          <a:stretch>
            <a:fillRect/>
          </a:stretch>
        </p:blipFill>
        <p:spPr bwMode="auto">
          <a:xfrm>
            <a:off x="4141304" y="3998952"/>
            <a:ext cx="4770966" cy="2643148"/>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custDataLst>
      <p:tags r:id="rId1"/>
    </p:custData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7"/>
          <p:cNvSpPr>
            <a:spLocks noGrp="1" noChangeArrowheads="1"/>
          </p:cNvSpPr>
          <p:nvPr>
            <p:ph idx="1"/>
          </p:nvPr>
        </p:nvSpPr>
        <p:spPr>
          <a:xfrm>
            <a:off x="241481" y="2537352"/>
            <a:ext cx="5736238" cy="2669369"/>
          </a:xfrm>
          <a:solidFill>
            <a:srgbClr val="FFFFCC"/>
          </a:solidFill>
          <a:scene3d>
            <a:camera prst="orthographicFront"/>
            <a:lightRig rig="threePt" dir="t"/>
          </a:scene3d>
          <a:sp3d>
            <a:bevelT/>
          </a:sp3d>
        </p:spPr>
        <p:txBody>
          <a:bodyPr/>
          <a:lstStyle/>
          <a:p>
            <a:pPr>
              <a:lnSpc>
                <a:spcPct val="80000"/>
              </a:lnSpc>
            </a:pPr>
            <a:r>
              <a:rPr lang="en-US" dirty="0" smtClean="0">
                <a:latin typeface="Tahoma" pitchFamily="34" charset="0"/>
              </a:rPr>
              <a:t>Automotive Tech 11 </a:t>
            </a:r>
            <a:r>
              <a:rPr lang="en-US" sz="2400" dirty="0" smtClean="0">
                <a:latin typeface="Tahoma" pitchFamily="34" charset="0"/>
              </a:rPr>
              <a:t>&amp;</a:t>
            </a:r>
            <a:r>
              <a:rPr lang="en-US" dirty="0" smtClean="0">
                <a:latin typeface="Tahoma" pitchFamily="34" charset="0"/>
              </a:rPr>
              <a:t> 12</a:t>
            </a:r>
          </a:p>
          <a:p>
            <a:pPr>
              <a:lnSpc>
                <a:spcPct val="80000"/>
              </a:lnSpc>
            </a:pPr>
            <a:r>
              <a:rPr lang="en-US" dirty="0" smtClean="0">
                <a:latin typeface="Tahoma" pitchFamily="34" charset="0"/>
              </a:rPr>
              <a:t>Auto Maintenance 11</a:t>
            </a:r>
          </a:p>
          <a:p>
            <a:pPr>
              <a:lnSpc>
                <a:spcPct val="80000"/>
              </a:lnSpc>
            </a:pPr>
            <a:r>
              <a:rPr lang="en-US" dirty="0" smtClean="0">
                <a:latin typeface="Tahoma" pitchFamily="34" charset="0"/>
              </a:rPr>
              <a:t>Carpentry &amp; Joinery 11 &amp; 12</a:t>
            </a:r>
          </a:p>
          <a:p>
            <a:pPr>
              <a:lnSpc>
                <a:spcPct val="80000"/>
              </a:lnSpc>
            </a:pPr>
            <a:r>
              <a:rPr lang="en-US" dirty="0" smtClean="0">
                <a:latin typeface="Tahoma" pitchFamily="34" charset="0"/>
              </a:rPr>
              <a:t>Drafting &amp; Design 11 &amp; 12</a:t>
            </a:r>
          </a:p>
          <a:p>
            <a:pPr>
              <a:lnSpc>
                <a:spcPct val="80000"/>
              </a:lnSpc>
            </a:pPr>
            <a:r>
              <a:rPr lang="en-US" dirty="0" smtClean="0">
                <a:latin typeface="Tahoma" pitchFamily="34" charset="0"/>
              </a:rPr>
              <a:t>Advanced Design 12</a:t>
            </a:r>
          </a:p>
        </p:txBody>
      </p:sp>
      <p:sp>
        <p:nvSpPr>
          <p:cNvPr id="6" name="Rectangle 5"/>
          <p:cNvSpPr>
            <a:spLocks noChangeArrowheads="1"/>
          </p:cNvSpPr>
          <p:nvPr/>
        </p:nvSpPr>
        <p:spPr bwMode="auto">
          <a:xfrm>
            <a:off x="279400" y="0"/>
            <a:ext cx="6299200" cy="1917700"/>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Technology</a:t>
            </a:r>
            <a:b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b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Education</a:t>
            </a:r>
            <a:r>
              <a:rPr lang="en-US" sz="3600" i="1" dirty="0" smtClean="0">
                <a:solidFill>
                  <a:srgbClr val="FF9900"/>
                </a:solidFill>
                <a:latin typeface="Times New Roman" pitchFamily="18" charset="0"/>
              </a:rPr>
              <a:t>   </a:t>
            </a:r>
            <a:r>
              <a:rPr lang="en-US" sz="3200" i="1" dirty="0" smtClean="0">
                <a:solidFill>
                  <a:srgbClr val="FF9900"/>
                </a:solidFill>
                <a:latin typeface="Times New Roman" pitchFamily="18" charset="0"/>
              </a:rPr>
              <a:t>electives</a:t>
            </a:r>
            <a:endParaRPr lang="en-US" sz="3600" i="1" dirty="0">
              <a:solidFill>
                <a:srgbClr val="FF9900"/>
              </a:solidFill>
              <a:latin typeface="Times New Roman" pitchFamily="18" charset="0"/>
            </a:endParaRPr>
          </a:p>
        </p:txBody>
      </p:sp>
      <p:pic>
        <p:nvPicPr>
          <p:cNvPr id="64515" name="Picture 3"/>
          <p:cNvPicPr>
            <a:picLocks noChangeAspect="1" noChangeArrowheads="1"/>
          </p:cNvPicPr>
          <p:nvPr/>
        </p:nvPicPr>
        <p:blipFill>
          <a:blip r:embed="rId3" cstate="print"/>
          <a:srcRect/>
          <a:stretch>
            <a:fillRect/>
          </a:stretch>
        </p:blipFill>
        <p:spPr bwMode="auto">
          <a:xfrm rot="16200000">
            <a:off x="6559244" y="58611"/>
            <a:ext cx="2426318" cy="2531163"/>
          </a:xfrm>
          <a:prstGeom prst="rect">
            <a:avLst/>
          </a:prstGeom>
          <a:ln>
            <a:noFill/>
          </a:ln>
          <a:effectLst>
            <a:outerShdw blurRad="292100" dist="139700" dir="2700000" algn="tl" rotWithShape="0">
              <a:srgbClr val="333333">
                <a:alpha val="65000"/>
              </a:srgbClr>
            </a:outerShdw>
          </a:effectLst>
        </p:spPr>
      </p:pic>
      <p:pic>
        <p:nvPicPr>
          <p:cNvPr id="64519" name="Picture 7" descr="http://www.okanagan.bc.ca/Assets/Departments+(Education)/Trades+$!26+Apprenticeship/Construction+Trades/Images/Carpentry+04.jpeg"/>
          <p:cNvPicPr>
            <a:picLocks noChangeAspect="1" noChangeArrowheads="1"/>
          </p:cNvPicPr>
          <p:nvPr/>
        </p:nvPicPr>
        <p:blipFill>
          <a:blip r:embed="rId4" cstate="print">
            <a:lum/>
          </a:blip>
          <a:srcRect/>
          <a:stretch>
            <a:fillRect/>
          </a:stretch>
        </p:blipFill>
        <p:spPr bwMode="auto">
          <a:xfrm rot="20802624">
            <a:off x="6069496" y="2133539"/>
            <a:ext cx="2686188" cy="2013702"/>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64517" name="Picture 5" descr="http://2.bp.blogspot.com/__FZYqpwMO-I/Swri_CIN8dI/AAAAAAAAAYs/Rbem_rfv7nY/s1600/Job+shadowing+008.jpg"/>
          <p:cNvPicPr>
            <a:picLocks noChangeAspect="1" noChangeArrowheads="1"/>
          </p:cNvPicPr>
          <p:nvPr/>
        </p:nvPicPr>
        <p:blipFill>
          <a:blip r:embed="rId5" cstate="print">
            <a:lum bright="10000"/>
          </a:blip>
          <a:srcRect/>
          <a:stretch>
            <a:fillRect/>
          </a:stretch>
        </p:blipFill>
        <p:spPr bwMode="auto">
          <a:xfrm>
            <a:off x="6073254" y="4285397"/>
            <a:ext cx="2885216" cy="2172016"/>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custDataLst>
      <p:tags r:id="rId1"/>
    </p:custData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5" name="Rectangle 7"/>
          <p:cNvSpPr>
            <a:spLocks noGrp="1" noChangeArrowheads="1"/>
          </p:cNvSpPr>
          <p:nvPr>
            <p:ph idx="1"/>
          </p:nvPr>
        </p:nvSpPr>
        <p:spPr>
          <a:xfrm>
            <a:off x="177799" y="2095500"/>
            <a:ext cx="6829023" cy="4572000"/>
          </a:xfrm>
          <a:solidFill>
            <a:srgbClr val="FFFFCC"/>
          </a:solidFill>
          <a:scene3d>
            <a:camera prst="orthographicFront"/>
            <a:lightRig rig="threePt" dir="t"/>
          </a:scene3d>
          <a:sp3d>
            <a:bevelT/>
          </a:sp3d>
        </p:spPr>
        <p:txBody>
          <a:bodyPr/>
          <a:lstStyle/>
          <a:p>
            <a:pPr marL="460375" indent="-460375">
              <a:lnSpc>
                <a:spcPct val="90000"/>
              </a:lnSpc>
            </a:pPr>
            <a:r>
              <a:rPr lang="en-US" sz="2800" dirty="0" smtClean="0">
                <a:latin typeface="Tahoma" pitchFamily="34" charset="0"/>
              </a:rPr>
              <a:t>For Grade 10 Students</a:t>
            </a:r>
          </a:p>
          <a:p>
            <a:pPr marL="460375" indent="-460375">
              <a:lnSpc>
                <a:spcPct val="90000"/>
              </a:lnSpc>
            </a:pPr>
            <a:r>
              <a:rPr lang="en-US" sz="2800" dirty="0" smtClean="0">
                <a:latin typeface="Tahoma" pitchFamily="34" charset="0"/>
              </a:rPr>
              <a:t>Application required</a:t>
            </a:r>
          </a:p>
          <a:p>
            <a:pPr marL="460375" indent="-460375">
              <a:lnSpc>
                <a:spcPct val="90000"/>
              </a:lnSpc>
            </a:pPr>
            <a:r>
              <a:rPr lang="en-US" sz="2800" dirty="0" smtClean="0">
                <a:latin typeface="Tahoma" pitchFamily="34" charset="0"/>
              </a:rPr>
              <a:t>Combines Outdoor Education with academic study</a:t>
            </a:r>
          </a:p>
          <a:p>
            <a:pPr marL="460375" indent="-460375">
              <a:lnSpc>
                <a:spcPct val="90000"/>
              </a:lnSpc>
            </a:pPr>
            <a:r>
              <a:rPr lang="en-US" sz="2800" u="sng" dirty="0" smtClean="0">
                <a:latin typeface="Tahoma" pitchFamily="34" charset="0"/>
              </a:rPr>
              <a:t>Semester 1</a:t>
            </a:r>
            <a:r>
              <a:rPr lang="en-US" sz="2800" dirty="0" smtClean="0">
                <a:latin typeface="Tahoma" pitchFamily="34" charset="0"/>
              </a:rPr>
              <a:t>		</a:t>
            </a:r>
            <a:r>
              <a:rPr lang="en-US" sz="2800" u="sng" dirty="0">
                <a:latin typeface="Tahoma" pitchFamily="34" charset="0"/>
              </a:rPr>
              <a:t>Semester 2</a:t>
            </a:r>
          </a:p>
          <a:p>
            <a:pPr marL="642938">
              <a:buNone/>
            </a:pPr>
            <a:r>
              <a:rPr lang="en-US" sz="2000" dirty="0" smtClean="0">
                <a:latin typeface="Tahoma" pitchFamily="34" charset="0"/>
              </a:rPr>
              <a:t>	a Math 10			English 10</a:t>
            </a:r>
          </a:p>
          <a:p>
            <a:pPr marL="642938">
              <a:buNone/>
            </a:pPr>
            <a:r>
              <a:rPr lang="en-US" sz="2000" dirty="0" smtClean="0">
                <a:latin typeface="Tahoma" pitchFamily="34" charset="0"/>
              </a:rPr>
              <a:t>	Science 10		Social Studies 10</a:t>
            </a:r>
          </a:p>
          <a:p>
            <a:pPr marL="642938">
              <a:buNone/>
            </a:pPr>
            <a:r>
              <a:rPr lang="en-US" sz="2000" dirty="0" smtClean="0">
                <a:latin typeface="Tahoma" pitchFamily="34" charset="0"/>
              </a:rPr>
              <a:t>	an Elective		P.E. 10 &amp; 11</a:t>
            </a:r>
          </a:p>
          <a:p>
            <a:pPr marL="642938">
              <a:buNone/>
            </a:pPr>
            <a:r>
              <a:rPr lang="en-US" sz="2000" dirty="0" smtClean="0">
                <a:latin typeface="Tahoma" pitchFamily="34" charset="0"/>
              </a:rPr>
              <a:t>	an Elective		Leadership 10</a:t>
            </a:r>
          </a:p>
          <a:p>
            <a:pPr marL="642938">
              <a:buFontTx/>
              <a:buNone/>
            </a:pPr>
            <a:r>
              <a:rPr lang="en-US" sz="2000" dirty="0" smtClean="0">
                <a:latin typeface="Tahoma" pitchFamily="34" charset="0"/>
              </a:rPr>
              <a:t>					Planning 10 ‘online’</a:t>
            </a:r>
          </a:p>
          <a:p>
            <a:pPr marL="642938">
              <a:buFontTx/>
              <a:buNone/>
            </a:pPr>
            <a:r>
              <a:rPr lang="en-US" sz="2000" dirty="0">
                <a:solidFill>
                  <a:srgbClr val="FF0000"/>
                </a:solidFill>
                <a:latin typeface="Tahoma" pitchFamily="34" charset="0"/>
              </a:rPr>
              <a:t>	</a:t>
            </a:r>
            <a:r>
              <a:rPr lang="en-US" sz="2000" dirty="0" smtClean="0">
                <a:solidFill>
                  <a:srgbClr val="FF0000"/>
                </a:solidFill>
                <a:latin typeface="Tahoma" pitchFamily="34" charset="0"/>
              </a:rPr>
              <a:t>				(</a:t>
            </a:r>
            <a:r>
              <a:rPr lang="en-US" sz="2000" i="1" dirty="0" smtClean="0">
                <a:solidFill>
                  <a:srgbClr val="FF0000"/>
                </a:solidFill>
                <a:latin typeface="Tahoma" pitchFamily="34" charset="0"/>
              </a:rPr>
              <a:t>4 trips)</a:t>
            </a:r>
            <a:endParaRPr lang="en-US" sz="2000" dirty="0" smtClean="0">
              <a:solidFill>
                <a:srgbClr val="FF0000"/>
              </a:solidFill>
              <a:latin typeface="Tahoma" pitchFamily="34" charset="0"/>
            </a:endParaRPr>
          </a:p>
          <a:p>
            <a:pPr marL="460375" indent="-460375">
              <a:lnSpc>
                <a:spcPct val="90000"/>
              </a:lnSpc>
              <a:buNone/>
            </a:pPr>
            <a:endParaRPr lang="en-US" sz="2000" dirty="0" smtClean="0">
              <a:latin typeface="Tahoma" pitchFamily="34" charset="0"/>
            </a:endParaRPr>
          </a:p>
        </p:txBody>
      </p:sp>
      <p:sp>
        <p:nvSpPr>
          <p:cNvPr id="9" name="Rectangle 8"/>
          <p:cNvSpPr>
            <a:spLocks noChangeArrowheads="1"/>
          </p:cNvSpPr>
          <p:nvPr/>
        </p:nvSpPr>
        <p:spPr bwMode="auto">
          <a:xfrm>
            <a:off x="279400" y="0"/>
            <a:ext cx="6299200" cy="1917700"/>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District Program:</a:t>
            </a:r>
            <a:b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br>
            <a:r>
              <a:rPr lang="en-US" sz="6000" b="1" spc="50" dirty="0" smtClean="0">
                <a:ln w="11430"/>
                <a:solidFill>
                  <a:srgbClr val="FF0000"/>
                </a:solidFill>
                <a:effectLst>
                  <a:outerShdw blurRad="38100" dist="38100" dir="2700000" algn="tl">
                    <a:srgbClr val="000000">
                      <a:alpha val="43137"/>
                    </a:srgbClr>
                  </a:outerShdw>
                </a:effectLst>
                <a:latin typeface="Times New Roman" pitchFamily="18" charset="0"/>
              </a:rPr>
              <a:t>COAST</a:t>
            </a:r>
            <a:endParaRPr lang="en-US" sz="3600" i="1" dirty="0">
              <a:solidFill>
                <a:srgbClr val="FF0000"/>
              </a:solidFill>
              <a:latin typeface="Times New Roman" pitchFamily="18" charset="0"/>
            </a:endParaRPr>
          </a:p>
        </p:txBody>
      </p:sp>
      <p:pic>
        <p:nvPicPr>
          <p:cNvPr id="65543" name="Picture 7" descr="http://simonbhansen.files.wordpress.com/2008/01/fun-at-work-2.jpg"/>
          <p:cNvPicPr>
            <a:picLocks noChangeAspect="1" noChangeArrowheads="1"/>
          </p:cNvPicPr>
          <p:nvPr/>
        </p:nvPicPr>
        <p:blipFill>
          <a:blip r:embed="rId3" cstate="print">
            <a:lum/>
          </a:blip>
          <a:srcRect l="69320" t="4664" b="18221"/>
          <a:stretch>
            <a:fillRect/>
          </a:stretch>
        </p:blipFill>
        <p:spPr bwMode="auto">
          <a:xfrm rot="415747">
            <a:off x="6553046" y="131397"/>
            <a:ext cx="2424244" cy="4062247"/>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65545" name="Picture 9" descr="http://www.headwatersoutdoorequipment.com/images/Backpacking_page.jpg"/>
          <p:cNvPicPr>
            <a:picLocks noChangeAspect="1" noChangeArrowheads="1"/>
          </p:cNvPicPr>
          <p:nvPr/>
        </p:nvPicPr>
        <p:blipFill>
          <a:blip r:embed="rId4" cstate="print">
            <a:lum/>
          </a:blip>
          <a:srcRect l="18489" t="2674" r="45422" b="17973"/>
          <a:stretch>
            <a:fillRect/>
          </a:stretch>
        </p:blipFill>
        <p:spPr bwMode="auto">
          <a:xfrm>
            <a:off x="7320972" y="4076700"/>
            <a:ext cx="1632527" cy="2565400"/>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5" name="Rectangle 7"/>
          <p:cNvSpPr>
            <a:spLocks noGrp="1" noChangeArrowheads="1"/>
          </p:cNvSpPr>
          <p:nvPr>
            <p:ph idx="1"/>
          </p:nvPr>
        </p:nvSpPr>
        <p:spPr>
          <a:xfrm>
            <a:off x="114300" y="2740648"/>
            <a:ext cx="2913845" cy="3898900"/>
          </a:xfrm>
          <a:solidFill>
            <a:srgbClr val="FFFFCC"/>
          </a:solidFill>
          <a:scene3d>
            <a:camera prst="orthographicFront"/>
            <a:lightRig rig="threePt" dir="t"/>
          </a:scene3d>
          <a:sp3d>
            <a:bevelT/>
          </a:sp3d>
        </p:spPr>
        <p:txBody>
          <a:bodyPr/>
          <a:lstStyle/>
          <a:p>
            <a:r>
              <a:rPr lang="en-US" sz="2800" dirty="0" smtClean="0">
                <a:latin typeface="Tahoma" pitchFamily="34" charset="0"/>
              </a:rPr>
              <a:t>Backpacking </a:t>
            </a:r>
            <a:r>
              <a:rPr lang="en-US" sz="2000" dirty="0" smtClean="0">
                <a:latin typeface="Tahoma" pitchFamily="34" charset="0"/>
              </a:rPr>
              <a:t>&amp;</a:t>
            </a:r>
            <a:r>
              <a:rPr lang="en-US" sz="2800" dirty="0" smtClean="0">
                <a:latin typeface="Tahoma" pitchFamily="34" charset="0"/>
              </a:rPr>
              <a:t> Hiking</a:t>
            </a:r>
          </a:p>
          <a:p>
            <a:r>
              <a:rPr lang="en-US" sz="2800" dirty="0" smtClean="0">
                <a:latin typeface="Tahoma" pitchFamily="34" charset="0"/>
              </a:rPr>
              <a:t>Canoeing &amp; Kayaking</a:t>
            </a:r>
          </a:p>
          <a:p>
            <a:r>
              <a:rPr lang="en-US" sz="2800" dirty="0" smtClean="0">
                <a:latin typeface="Tahoma" pitchFamily="34" charset="0"/>
              </a:rPr>
              <a:t>Orienteering</a:t>
            </a:r>
          </a:p>
          <a:p>
            <a:r>
              <a:rPr lang="en-US" sz="2800" dirty="0" smtClean="0">
                <a:latin typeface="Tahoma" pitchFamily="34" charset="0"/>
              </a:rPr>
              <a:t>Survival Skills</a:t>
            </a:r>
          </a:p>
          <a:p>
            <a:pPr eaLnBrk="1" hangingPunct="1">
              <a:buClr>
                <a:schemeClr val="tx1"/>
              </a:buClr>
            </a:pPr>
            <a:r>
              <a:rPr lang="en-US" sz="2800" dirty="0" smtClean="0">
                <a:latin typeface="Tahoma" pitchFamily="34" charset="0"/>
              </a:rPr>
              <a:t>Winter Camping</a:t>
            </a:r>
          </a:p>
        </p:txBody>
      </p:sp>
      <p:sp>
        <p:nvSpPr>
          <p:cNvPr id="8" name="TextBox 7"/>
          <p:cNvSpPr txBox="1"/>
          <p:nvPr/>
        </p:nvSpPr>
        <p:spPr>
          <a:xfrm>
            <a:off x="3812147" y="1545465"/>
            <a:ext cx="3348508" cy="369332"/>
          </a:xfrm>
          <a:prstGeom prst="rect">
            <a:avLst/>
          </a:prstGeom>
          <a:noFill/>
        </p:spPr>
        <p:txBody>
          <a:bodyPr wrap="square" rtlCol="0">
            <a:spAutoFit/>
          </a:bodyPr>
          <a:lstStyle/>
          <a:p>
            <a:endParaRPr lang="en-US" dirty="0"/>
          </a:p>
        </p:txBody>
      </p:sp>
      <p:sp>
        <p:nvSpPr>
          <p:cNvPr id="9" name="TextBox 8"/>
          <p:cNvSpPr txBox="1"/>
          <p:nvPr/>
        </p:nvSpPr>
        <p:spPr>
          <a:xfrm>
            <a:off x="3208449" y="2735282"/>
            <a:ext cx="3166951" cy="3539430"/>
          </a:xfrm>
          <a:prstGeom prst="rect">
            <a:avLst/>
          </a:prstGeom>
          <a:solidFill>
            <a:srgbClr val="FFFFCC"/>
          </a:solidFill>
          <a:scene3d>
            <a:camera prst="orthographicFront"/>
            <a:lightRig rig="threePt" dir="t"/>
          </a:scene3d>
          <a:sp3d>
            <a:bevelT/>
          </a:sp3d>
        </p:spPr>
        <p:txBody>
          <a:bodyPr wrap="square" rtlCol="0">
            <a:spAutoFit/>
          </a:bodyPr>
          <a:lstStyle/>
          <a:p>
            <a:pPr marL="355600" indent="-355600">
              <a:buFont typeface="Arial" pitchFamily="34" charset="0"/>
              <a:buChar char="•"/>
            </a:pPr>
            <a:r>
              <a:rPr lang="en-US" sz="2800" dirty="0" smtClean="0">
                <a:latin typeface="Tahoma" pitchFamily="34" charset="0"/>
              </a:rPr>
              <a:t>Map &amp; Compass Navigation</a:t>
            </a:r>
          </a:p>
          <a:p>
            <a:pPr>
              <a:buFont typeface="Arial" pitchFamily="34" charset="0"/>
              <a:buChar char="•"/>
            </a:pPr>
            <a:r>
              <a:rPr lang="en-US" sz="2800" dirty="0" smtClean="0">
                <a:latin typeface="Tahoma" pitchFamily="34" charset="0"/>
              </a:rPr>
              <a:t>  Rock Climbing</a:t>
            </a:r>
          </a:p>
          <a:p>
            <a:pPr>
              <a:buFont typeface="Arial" pitchFamily="34" charset="0"/>
              <a:buChar char="•"/>
            </a:pPr>
            <a:r>
              <a:rPr lang="en-US" sz="2800" dirty="0" smtClean="0">
                <a:latin typeface="Tahoma" pitchFamily="34" charset="0"/>
              </a:rPr>
              <a:t>  Cycling</a:t>
            </a:r>
          </a:p>
          <a:p>
            <a:pPr marL="355600" indent="-355600">
              <a:buFont typeface="Arial" pitchFamily="34" charset="0"/>
              <a:buChar char="•"/>
            </a:pPr>
            <a:r>
              <a:rPr lang="en-US" sz="2800" dirty="0" smtClean="0">
                <a:latin typeface="Tahoma" pitchFamily="34" charset="0"/>
              </a:rPr>
              <a:t>Cross-country Skiing</a:t>
            </a:r>
          </a:p>
          <a:p>
            <a:pPr>
              <a:buFont typeface="Arial" pitchFamily="34" charset="0"/>
              <a:buChar char="•"/>
            </a:pPr>
            <a:r>
              <a:rPr lang="en-US" sz="2800" dirty="0" smtClean="0">
                <a:latin typeface="Tahoma" pitchFamily="34" charset="0"/>
              </a:rPr>
              <a:t>  Snow-shoeing</a:t>
            </a:r>
          </a:p>
          <a:p>
            <a:pPr>
              <a:buFont typeface="Arial" pitchFamily="34" charset="0"/>
              <a:buChar char="•"/>
            </a:pPr>
            <a:r>
              <a:rPr lang="en-US" sz="2800" dirty="0" smtClean="0">
                <a:latin typeface="Tahoma" pitchFamily="34" charset="0"/>
              </a:rPr>
              <a:t>  First Aid</a:t>
            </a:r>
            <a:endParaRPr lang="en-US" sz="2800" dirty="0"/>
          </a:p>
        </p:txBody>
      </p:sp>
      <p:graphicFrame>
        <p:nvGraphicFramePr>
          <p:cNvPr id="66562" name="Object 5"/>
          <p:cNvGraphicFramePr>
            <a:graphicFrameLocks noChangeAspect="1"/>
          </p:cNvGraphicFramePr>
          <p:nvPr/>
        </p:nvGraphicFramePr>
        <p:xfrm>
          <a:off x="6535726" y="2717394"/>
          <a:ext cx="2337341" cy="1753006"/>
        </p:xfrm>
        <a:graphic>
          <a:graphicData uri="http://schemas.openxmlformats.org/presentationml/2006/ole">
            <mc:AlternateContent xmlns:mc="http://schemas.openxmlformats.org/markup-compatibility/2006">
              <mc:Choice xmlns:v="urn:schemas-microsoft-com:vml" Requires="v">
                <p:oleObj spid="_x0000_s66862" name="Photo Editor Photo" r:id="rId4" imgW="3657143" imgH="2742857" progId="">
                  <p:embed/>
                </p:oleObj>
              </mc:Choice>
              <mc:Fallback>
                <p:oleObj name="Photo Editor Photo" r:id="rId4" imgW="3657143" imgH="2742857" progId="">
                  <p:embed/>
                  <p:pic>
                    <p:nvPicPr>
                      <p:cNvPr id="0"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5726" y="2717394"/>
                        <a:ext cx="2337341" cy="1753006"/>
                      </a:xfrm>
                      <a:prstGeom prst="rect">
                        <a:avLst/>
                      </a:prstGeom>
                      <a:noFill/>
                      <a:ln w="12700" cap="sq">
                        <a:solidFill>
                          <a:schemeClr val="bg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6563" name="Object 6"/>
          <p:cNvGraphicFramePr>
            <a:graphicFrameLocks noChangeAspect="1"/>
          </p:cNvGraphicFramePr>
          <p:nvPr/>
        </p:nvGraphicFramePr>
        <p:xfrm>
          <a:off x="6515100" y="4608727"/>
          <a:ext cx="2387601" cy="1795058"/>
        </p:xfrm>
        <a:graphic>
          <a:graphicData uri="http://schemas.openxmlformats.org/presentationml/2006/ole">
            <mc:AlternateContent xmlns:mc="http://schemas.openxmlformats.org/markup-compatibility/2006">
              <mc:Choice xmlns:v="urn:schemas-microsoft-com:vml" Requires="v">
                <p:oleObj spid="_x0000_s66863" name="Photo Editor Photo" r:id="rId6" imgW="3657143" imgH="2742857" progId="">
                  <p:embed/>
                </p:oleObj>
              </mc:Choice>
              <mc:Fallback>
                <p:oleObj name="Photo Editor Photo" r:id="rId6" imgW="3657143" imgH="2742857" progId="">
                  <p:embed/>
                  <p:pic>
                    <p:nvPicPr>
                      <p:cNvPr id="0" name="Picture 19"/>
                      <p:cNvPicPr>
                        <a:picLocks noChangeAspect="1" noChangeArrowheads="1"/>
                      </p:cNvPicPr>
                      <p:nvPr/>
                    </p:nvPicPr>
                    <p:blipFill>
                      <a:blip r:embed="rId7">
                        <a:extLst>
                          <a:ext uri="{28A0092B-C50C-407E-A947-70E740481C1C}">
                            <a14:useLocalDpi xmlns:a14="http://schemas.microsoft.com/office/drawing/2010/main" val="0"/>
                          </a:ext>
                        </a:extLst>
                      </a:blip>
                      <a:srcRect l="8594" b="8333"/>
                      <a:stretch>
                        <a:fillRect/>
                      </a:stretch>
                    </p:blipFill>
                    <p:spPr bwMode="auto">
                      <a:xfrm>
                        <a:off x="6515100" y="4608727"/>
                        <a:ext cx="2387601" cy="1795058"/>
                      </a:xfrm>
                      <a:prstGeom prst="rect">
                        <a:avLst/>
                      </a:prstGeom>
                      <a:noFill/>
                      <a:ln w="12700" cap="sq">
                        <a:solidFill>
                          <a:schemeClr val="bg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Rectangle 9"/>
          <p:cNvSpPr>
            <a:spLocks noChangeArrowheads="1"/>
          </p:cNvSpPr>
          <p:nvPr/>
        </p:nvSpPr>
        <p:spPr bwMode="auto">
          <a:xfrm>
            <a:off x="279400" y="0"/>
            <a:ext cx="6299200" cy="1917700"/>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District Program:</a:t>
            </a:r>
            <a:b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br>
            <a:r>
              <a:rPr lang="en-US" sz="6000" b="1" spc="50" dirty="0" smtClean="0">
                <a:ln w="11430"/>
                <a:solidFill>
                  <a:srgbClr val="FF0000"/>
                </a:solidFill>
                <a:effectLst>
                  <a:outerShdw blurRad="38100" dist="38100" dir="2700000" algn="tl">
                    <a:srgbClr val="000000">
                      <a:alpha val="43137"/>
                    </a:srgbClr>
                  </a:outerShdw>
                </a:effectLst>
                <a:latin typeface="Times New Roman" pitchFamily="18" charset="0"/>
              </a:rPr>
              <a:t>COAST</a:t>
            </a:r>
            <a:endParaRPr lang="en-US" sz="3600" i="1" dirty="0">
              <a:solidFill>
                <a:srgbClr val="FF0000"/>
              </a:solidFill>
              <a:latin typeface="Times New Roman" pitchFamily="18" charset="0"/>
            </a:endParaRPr>
          </a:p>
        </p:txBody>
      </p:sp>
    </p:spTree>
    <p:custDataLst>
      <p:tags r:id="rId2"/>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cs typeface="Tahoma" pitchFamily="34" charset="0"/>
              </a:rPr>
              <a:t>Provincial Exams</a:t>
            </a:r>
            <a:endParaRPr lang="en-US" dirty="0">
              <a:cs typeface="Tahoma" pitchFamily="34" charset="0"/>
            </a:endParaRPr>
          </a:p>
        </p:txBody>
      </p:sp>
      <p:sp>
        <p:nvSpPr>
          <p:cNvPr id="3" name="Content Placeholder 2"/>
          <p:cNvSpPr>
            <a:spLocks noGrp="1"/>
          </p:cNvSpPr>
          <p:nvPr>
            <p:ph idx="1"/>
          </p:nvPr>
        </p:nvSpPr>
        <p:spPr>
          <a:xfrm>
            <a:off x="1241946" y="2095500"/>
            <a:ext cx="6509982" cy="4618038"/>
          </a:xfrm>
          <a:solidFill>
            <a:srgbClr val="FFFFCC"/>
          </a:solidFill>
          <a:scene3d>
            <a:camera prst="orthographicFront"/>
            <a:lightRig rig="threePt" dir="t"/>
          </a:scene3d>
          <a:sp3d>
            <a:bevelT/>
          </a:sp3d>
        </p:spPr>
        <p:txBody>
          <a:bodyPr/>
          <a:lstStyle/>
          <a:p>
            <a:pPr>
              <a:buNone/>
            </a:pPr>
            <a:r>
              <a:rPr lang="en-US" sz="2800" b="1" dirty="0" smtClean="0">
                <a:latin typeface="Tahoma" pitchFamily="34" charset="0"/>
              </a:rPr>
              <a:t>Complete Five </a:t>
            </a:r>
            <a:r>
              <a:rPr lang="en-US" sz="2800" b="1" dirty="0">
                <a:latin typeface="Tahoma" pitchFamily="34" charset="0"/>
              </a:rPr>
              <a:t>P</a:t>
            </a:r>
            <a:r>
              <a:rPr lang="en-US" sz="2800" b="1" dirty="0" smtClean="0">
                <a:latin typeface="Tahoma" pitchFamily="34" charset="0"/>
              </a:rPr>
              <a:t>rovincial </a:t>
            </a:r>
            <a:r>
              <a:rPr lang="en-US" sz="2800" b="1" dirty="0">
                <a:latin typeface="Tahoma" pitchFamily="34" charset="0"/>
              </a:rPr>
              <a:t>E</a:t>
            </a:r>
            <a:r>
              <a:rPr lang="en-US" sz="2800" b="1" dirty="0" smtClean="0">
                <a:latin typeface="Tahoma" pitchFamily="34" charset="0"/>
              </a:rPr>
              <a:t>xams</a:t>
            </a:r>
            <a:r>
              <a:rPr lang="en-US" sz="2800" dirty="0" smtClean="0">
                <a:latin typeface="Tahoma" pitchFamily="34" charset="0"/>
              </a:rPr>
              <a:t>:</a:t>
            </a:r>
          </a:p>
          <a:p>
            <a:pPr>
              <a:buNone/>
            </a:pPr>
            <a:r>
              <a:rPr lang="en-US" sz="2800" dirty="0" smtClean="0">
                <a:latin typeface="Tahoma" pitchFamily="34" charset="0"/>
              </a:rPr>
              <a:t>	</a:t>
            </a:r>
            <a:r>
              <a:rPr lang="en-US" sz="2800" u="sng" dirty="0" smtClean="0">
                <a:latin typeface="Tahoma" pitchFamily="34" charset="0"/>
              </a:rPr>
              <a:t>Grade 10</a:t>
            </a:r>
            <a:r>
              <a:rPr lang="en-US" sz="2800" dirty="0" smtClean="0">
                <a:solidFill>
                  <a:schemeClr val="bg1"/>
                </a:solidFill>
                <a:latin typeface="Tahoma" pitchFamily="34" charset="0"/>
              </a:rPr>
              <a:t/>
            </a:r>
            <a:br>
              <a:rPr lang="en-US" sz="2800" dirty="0" smtClean="0">
                <a:solidFill>
                  <a:schemeClr val="bg1"/>
                </a:solidFill>
                <a:latin typeface="Tahoma" pitchFamily="34" charset="0"/>
              </a:rPr>
            </a:br>
            <a:r>
              <a:rPr lang="en-US" sz="2800" dirty="0" smtClean="0">
                <a:solidFill>
                  <a:schemeClr val="bg1"/>
                </a:solidFill>
                <a:latin typeface="Tahoma" pitchFamily="34" charset="0"/>
              </a:rPr>
              <a:t>	</a:t>
            </a:r>
            <a:r>
              <a:rPr lang="en-US" sz="2800" dirty="0" smtClean="0">
                <a:latin typeface="Tahoma" pitchFamily="34" charset="0"/>
              </a:rPr>
              <a:t>English 10 </a:t>
            </a:r>
            <a:br>
              <a:rPr lang="en-US" sz="2800" dirty="0" smtClean="0">
                <a:latin typeface="Tahoma" pitchFamily="34" charset="0"/>
              </a:rPr>
            </a:br>
            <a:r>
              <a:rPr lang="en-US" sz="2800" dirty="0" smtClean="0">
                <a:latin typeface="Tahoma" pitchFamily="34" charset="0"/>
              </a:rPr>
              <a:t>	Science 10</a:t>
            </a:r>
            <a:br>
              <a:rPr lang="en-US" sz="2800" dirty="0" smtClean="0">
                <a:latin typeface="Tahoma" pitchFamily="34" charset="0"/>
              </a:rPr>
            </a:br>
            <a:r>
              <a:rPr lang="en-US" sz="2800" dirty="0" smtClean="0">
                <a:latin typeface="Tahoma" pitchFamily="34" charset="0"/>
              </a:rPr>
              <a:t>	Math 10</a:t>
            </a:r>
            <a:br>
              <a:rPr lang="en-US" sz="2800" dirty="0" smtClean="0">
                <a:latin typeface="Tahoma" pitchFamily="34" charset="0"/>
              </a:rPr>
            </a:br>
            <a:r>
              <a:rPr lang="en-US" sz="1050" dirty="0" smtClean="0">
                <a:solidFill>
                  <a:schemeClr val="bg1"/>
                </a:solidFill>
                <a:latin typeface="Tahoma" pitchFamily="34" charset="0"/>
              </a:rPr>
              <a:t/>
            </a:r>
            <a:br>
              <a:rPr lang="en-US" sz="1050" dirty="0" smtClean="0">
                <a:solidFill>
                  <a:schemeClr val="bg1"/>
                </a:solidFill>
                <a:latin typeface="Tahoma" pitchFamily="34" charset="0"/>
              </a:rPr>
            </a:br>
            <a:r>
              <a:rPr lang="en-US" sz="2800" u="sng" dirty="0" smtClean="0">
                <a:latin typeface="Tahoma" pitchFamily="34" charset="0"/>
              </a:rPr>
              <a:t>Grade 11</a:t>
            </a:r>
            <a:r>
              <a:rPr lang="en-US" sz="2800" dirty="0" smtClean="0">
                <a:solidFill>
                  <a:schemeClr val="bg1"/>
                </a:solidFill>
                <a:latin typeface="Tahoma" pitchFamily="34" charset="0"/>
              </a:rPr>
              <a:t/>
            </a:r>
            <a:br>
              <a:rPr lang="en-US" sz="2800" dirty="0" smtClean="0">
                <a:solidFill>
                  <a:schemeClr val="bg1"/>
                </a:solidFill>
                <a:latin typeface="Tahoma" pitchFamily="34" charset="0"/>
              </a:rPr>
            </a:br>
            <a:r>
              <a:rPr lang="en-US" sz="2800" dirty="0" smtClean="0">
                <a:solidFill>
                  <a:schemeClr val="bg1"/>
                </a:solidFill>
                <a:latin typeface="Tahoma" pitchFamily="34" charset="0"/>
              </a:rPr>
              <a:t>	</a:t>
            </a:r>
            <a:r>
              <a:rPr lang="en-US" sz="2800" dirty="0" smtClean="0">
                <a:latin typeface="Tahoma" pitchFamily="34" charset="0"/>
              </a:rPr>
              <a:t>Social Studies 11</a:t>
            </a:r>
            <a:br>
              <a:rPr lang="en-US" sz="2800" dirty="0" smtClean="0">
                <a:latin typeface="Tahoma" pitchFamily="34" charset="0"/>
              </a:rPr>
            </a:br>
            <a:r>
              <a:rPr lang="en-US" sz="1050" dirty="0" smtClean="0">
                <a:solidFill>
                  <a:schemeClr val="bg1"/>
                </a:solidFill>
                <a:latin typeface="Tahoma" pitchFamily="34" charset="0"/>
              </a:rPr>
              <a:t/>
            </a:r>
            <a:br>
              <a:rPr lang="en-US" sz="1050" dirty="0" smtClean="0">
                <a:solidFill>
                  <a:schemeClr val="bg1"/>
                </a:solidFill>
                <a:latin typeface="Tahoma" pitchFamily="34" charset="0"/>
              </a:rPr>
            </a:br>
            <a:r>
              <a:rPr lang="en-US" sz="2800" u="sng" dirty="0" smtClean="0">
                <a:latin typeface="Tahoma" pitchFamily="34" charset="0"/>
              </a:rPr>
              <a:t>Grade 12</a:t>
            </a:r>
            <a:r>
              <a:rPr lang="en-US" sz="2800" dirty="0" smtClean="0">
                <a:solidFill>
                  <a:schemeClr val="bg1"/>
                </a:solidFill>
                <a:latin typeface="Tahoma" pitchFamily="34" charset="0"/>
              </a:rPr>
              <a:t/>
            </a:r>
            <a:br>
              <a:rPr lang="en-US" sz="2800" dirty="0" smtClean="0">
                <a:solidFill>
                  <a:schemeClr val="bg1"/>
                </a:solidFill>
                <a:latin typeface="Tahoma" pitchFamily="34" charset="0"/>
              </a:rPr>
            </a:br>
            <a:r>
              <a:rPr lang="en-US" sz="2800" dirty="0" smtClean="0">
                <a:solidFill>
                  <a:schemeClr val="bg1"/>
                </a:solidFill>
                <a:latin typeface="Tahoma" pitchFamily="34" charset="0"/>
              </a:rPr>
              <a:t>	</a:t>
            </a:r>
            <a:r>
              <a:rPr lang="en-US" sz="2800" dirty="0" smtClean="0">
                <a:latin typeface="Tahoma" pitchFamily="34" charset="0"/>
              </a:rPr>
              <a:t>English 12 </a:t>
            </a:r>
            <a:r>
              <a:rPr lang="en-US" sz="2000" dirty="0" smtClean="0">
                <a:latin typeface="Tahoma" pitchFamily="34" charset="0"/>
              </a:rPr>
              <a:t>(or Com 12)</a:t>
            </a:r>
            <a:endParaRPr lang="en-US" sz="2800" dirty="0"/>
          </a:p>
        </p:txBody>
      </p:sp>
      <p:pic>
        <p:nvPicPr>
          <p:cNvPr id="5" name="Picture 6"/>
          <p:cNvPicPr>
            <a:picLocks noChangeAspect="1" noChangeArrowheads="1"/>
          </p:cNvPicPr>
          <p:nvPr/>
        </p:nvPicPr>
        <p:blipFill>
          <a:blip r:embed="rId3" cstate="print"/>
          <a:srcRect/>
          <a:stretch>
            <a:fillRect/>
          </a:stretch>
        </p:blipFill>
        <p:spPr bwMode="auto">
          <a:xfrm rot="320243">
            <a:off x="5952001" y="3071009"/>
            <a:ext cx="3340888" cy="3639496"/>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6" name="Rectangle 5"/>
          <p:cNvSpPr>
            <a:spLocks noChangeArrowheads="1"/>
          </p:cNvSpPr>
          <p:nvPr/>
        </p:nvSpPr>
        <p:spPr bwMode="auto">
          <a:xfrm>
            <a:off x="203200" y="0"/>
            <a:ext cx="8940800" cy="1917700"/>
          </a:xfrm>
          <a:prstGeom prst="rect">
            <a:avLst/>
          </a:prstGeom>
          <a:noFill/>
          <a:ln w="9525">
            <a:noFill/>
            <a:miter lim="800000"/>
            <a:headEnd/>
            <a:tailEnd/>
          </a:ln>
          <a:effectLst>
            <a:outerShdw dist="35921" dir="2700000" algn="ctr" rotWithShape="0">
              <a:schemeClr val="bg1"/>
            </a:outerShdw>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Graduation</a:t>
            </a:r>
            <a:b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b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Requirements</a:t>
            </a:r>
            <a:endParaRPr lang="en-US" sz="6000" b="1" spc="50" dirty="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endParaRPr>
          </a:p>
        </p:txBody>
      </p:sp>
      <p:sp>
        <p:nvSpPr>
          <p:cNvPr id="7" name="Rectangle 9"/>
          <p:cNvSpPr txBox="1">
            <a:spLocks noChangeArrowheads="1"/>
          </p:cNvSpPr>
          <p:nvPr/>
        </p:nvSpPr>
        <p:spPr bwMode="auto">
          <a:xfrm rot="16200000">
            <a:off x="-1710804" y="3977067"/>
            <a:ext cx="4619575" cy="801095"/>
          </a:xfrm>
          <a:prstGeom prst="rect">
            <a:avLst/>
          </a:prstGeom>
          <a:solidFill>
            <a:srgbClr val="FF9900"/>
          </a:solidFill>
          <a:ln w="9525">
            <a:noFill/>
            <a:miter lim="800000"/>
            <a:headEnd/>
            <a:tailEnd/>
          </a:ln>
          <a:scene3d>
            <a:camera prst="orthographicFront"/>
            <a:lightRig rig="threePt" dir="t"/>
          </a:scene3d>
          <a:sp3d>
            <a:bevelT w="139700" h="139700" prst="divot"/>
          </a:sp3d>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lnSpc>
                <a:spcPct val="90000"/>
              </a:lnSpc>
              <a:buFontTx/>
              <a:buNone/>
            </a:pPr>
            <a:r>
              <a:rPr lang="en-US" sz="4800" dirty="0" smtClean="0">
                <a:latin typeface="Helvetica" pitchFamily="34" charset="0"/>
              </a:rPr>
              <a:t>MUST HAVE</a:t>
            </a:r>
          </a:p>
        </p:txBody>
      </p:sp>
    </p:spTree>
    <p:custDataLst>
      <p:tags r:id="rId1"/>
    </p:custData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10"/>
          <p:cNvSpPr>
            <a:spLocks noGrp="1" noChangeArrowheads="1"/>
          </p:cNvSpPr>
          <p:nvPr>
            <p:ph idx="1"/>
          </p:nvPr>
        </p:nvSpPr>
        <p:spPr>
          <a:xfrm>
            <a:off x="279400" y="2581512"/>
            <a:ext cx="6477000" cy="3238500"/>
          </a:xfrm>
          <a:solidFill>
            <a:srgbClr val="FFFFCC"/>
          </a:solidFill>
          <a:scene3d>
            <a:camera prst="orthographicFront"/>
            <a:lightRig rig="threePt" dir="t"/>
          </a:scene3d>
          <a:sp3d>
            <a:bevelT/>
          </a:sp3d>
        </p:spPr>
        <p:txBody>
          <a:bodyPr/>
          <a:lstStyle/>
          <a:p>
            <a:pPr marL="0" indent="0" eaLnBrk="1" hangingPunct="1">
              <a:buNone/>
            </a:pPr>
            <a:r>
              <a:rPr lang="en-US" sz="2800" dirty="0" smtClean="0">
                <a:solidFill>
                  <a:srgbClr val="FF3300"/>
                </a:solidFill>
              </a:rPr>
              <a:t>Students do </a:t>
            </a:r>
            <a:r>
              <a:rPr lang="en-US" sz="2800" u="sng" dirty="0" smtClean="0">
                <a:solidFill>
                  <a:srgbClr val="FF3300"/>
                </a:solidFill>
              </a:rPr>
              <a:t>NOT</a:t>
            </a:r>
            <a:r>
              <a:rPr lang="en-US" sz="2800" dirty="0" smtClean="0">
                <a:solidFill>
                  <a:srgbClr val="FF3300"/>
                </a:solidFill>
              </a:rPr>
              <a:t> need a second language to graduate, but…</a:t>
            </a:r>
          </a:p>
          <a:p>
            <a:pPr lvl="1" eaLnBrk="1" hangingPunct="1"/>
            <a:r>
              <a:rPr lang="en-US" sz="2400" dirty="0" smtClean="0"/>
              <a:t>SFU requires </a:t>
            </a:r>
            <a:r>
              <a:rPr lang="en-US" sz="2400" i="1" dirty="0" smtClean="0"/>
              <a:t>introductory</a:t>
            </a:r>
            <a:r>
              <a:rPr lang="en-US" sz="2400" dirty="0" smtClean="0"/>
              <a:t> language 11</a:t>
            </a:r>
          </a:p>
          <a:p>
            <a:pPr lvl="1" eaLnBrk="1" hangingPunct="1"/>
            <a:r>
              <a:rPr lang="en-US" sz="2400" dirty="0" smtClean="0"/>
              <a:t>UBC requires a language 11</a:t>
            </a:r>
          </a:p>
          <a:p>
            <a:pPr eaLnBrk="1" hangingPunct="1">
              <a:buFontTx/>
              <a:buNone/>
            </a:pPr>
            <a:r>
              <a:rPr lang="en-US" sz="2800" dirty="0" smtClean="0"/>
              <a:t>	</a:t>
            </a:r>
            <a:endParaRPr lang="en-US" sz="2000" dirty="0" smtClean="0"/>
          </a:p>
        </p:txBody>
      </p:sp>
      <p:pic>
        <p:nvPicPr>
          <p:cNvPr id="16388" name="Picture 12" descr="int_student4"/>
          <p:cNvPicPr>
            <a:picLocks noChangeAspect="1" noChangeArrowheads="1"/>
          </p:cNvPicPr>
          <p:nvPr/>
        </p:nvPicPr>
        <p:blipFill>
          <a:blip r:embed="rId3" cstate="print">
            <a:lum/>
          </a:blip>
          <a:srcRect b="13126"/>
          <a:stretch>
            <a:fillRect/>
          </a:stretch>
        </p:blipFill>
        <p:spPr bwMode="auto">
          <a:xfrm rot="737884">
            <a:off x="6424906" y="2067939"/>
            <a:ext cx="2622330" cy="2308654"/>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6391" name="Picture 9" descr="http://www.mcsk12.net/admin/tlapages/languages/images/welcome_flags.jpg"/>
          <p:cNvPicPr>
            <a:picLocks noChangeAspect="1" noChangeArrowheads="1"/>
          </p:cNvPicPr>
          <p:nvPr/>
        </p:nvPicPr>
        <p:blipFill>
          <a:blip r:embed="rId4" cstate="print">
            <a:lum/>
          </a:blip>
          <a:srcRect/>
          <a:stretch>
            <a:fillRect/>
          </a:stretch>
        </p:blipFill>
        <p:spPr bwMode="auto">
          <a:xfrm>
            <a:off x="7126682" y="40945"/>
            <a:ext cx="1930313" cy="1815152"/>
          </a:xfrm>
          <a:prstGeom prst="rect">
            <a:avLst/>
          </a:prstGeom>
          <a:solidFill>
            <a:srgbClr val="FFFFFF">
              <a:shade val="85000"/>
            </a:srgbClr>
          </a:solidFill>
          <a:ln w="28575" cap="sq">
            <a:solidFill>
              <a:srgbClr val="FF0000"/>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9" name="Rectangle 8"/>
          <p:cNvSpPr>
            <a:spLocks noChangeArrowheads="1"/>
          </p:cNvSpPr>
          <p:nvPr/>
        </p:nvSpPr>
        <p:spPr bwMode="auto">
          <a:xfrm>
            <a:off x="279400" y="0"/>
            <a:ext cx="4925391" cy="1917700"/>
          </a:xfrm>
          <a:prstGeom prst="rect">
            <a:avLst/>
          </a:prstGeom>
          <a:noFill/>
          <a:ln w="9525">
            <a:noFill/>
            <a:miter lim="800000"/>
            <a:headEnd/>
            <a:tailEnd/>
          </a:ln>
          <a:effectLst>
            <a:outerShdw dist="35921" dir="2700000" algn="ctr" rotWithShape="0">
              <a:schemeClr val="bg1"/>
            </a:outerShdw>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Do I need a</a:t>
            </a:r>
          </a:p>
          <a:p>
            <a:pPr>
              <a:defRPr/>
            </a:pP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Language?</a:t>
            </a:r>
            <a:endParaRPr lang="en-US" sz="6000" b="1" spc="50" dirty="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endParaRPr>
          </a:p>
        </p:txBody>
      </p:sp>
    </p:spTree>
    <p:custDataLst>
      <p:tags r:id="rId1"/>
    </p:custData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9" descr="students on stairs"/>
          <p:cNvPicPr>
            <a:picLocks noChangeAspect="1" noChangeArrowheads="1"/>
          </p:cNvPicPr>
          <p:nvPr/>
        </p:nvPicPr>
        <p:blipFill>
          <a:blip r:embed="rId3" cstate="print">
            <a:lum/>
          </a:blip>
          <a:srcRect l="16139" t="16667" r="17583" b="25926"/>
          <a:stretch>
            <a:fillRect/>
          </a:stretch>
        </p:blipFill>
        <p:spPr bwMode="auto">
          <a:xfrm>
            <a:off x="6743700" y="2179638"/>
            <a:ext cx="2101850" cy="2895427"/>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19460" name="Text Box 10"/>
          <p:cNvSpPr txBox="1">
            <a:spLocks noChangeArrowheads="1"/>
          </p:cNvSpPr>
          <p:nvPr/>
        </p:nvSpPr>
        <p:spPr bwMode="auto">
          <a:xfrm>
            <a:off x="407988" y="2197100"/>
            <a:ext cx="5484812" cy="4410075"/>
          </a:xfrm>
          <a:prstGeom prst="rect">
            <a:avLst/>
          </a:prstGeom>
          <a:solidFill>
            <a:srgbClr val="FFFFCC"/>
          </a:solidFill>
          <a:ln w="9525" cap="sq" algn="ctr">
            <a:noFill/>
            <a:miter lim="800000"/>
            <a:headEnd type="none" w="sm" len="sm"/>
            <a:tailEnd type="none" w="sm" len="sm"/>
          </a:ln>
          <a:scene3d>
            <a:camera prst="orthographicFront"/>
            <a:lightRig rig="threePt" dir="t"/>
          </a:scene3d>
          <a:sp3d>
            <a:bevelT/>
          </a:sp3d>
        </p:spPr>
        <p:txBody>
          <a:bodyPr/>
          <a:lstStyle/>
          <a:p>
            <a:pPr marL="266700" indent="-266700" eaLnBrk="0" hangingPunct="0">
              <a:spcBef>
                <a:spcPts val="1000"/>
              </a:spcBef>
              <a:buFontTx/>
              <a:buChar char="•"/>
            </a:pPr>
            <a:r>
              <a:rPr lang="en-US" sz="2800" dirty="0" smtClean="0"/>
              <a:t>ELL  Levels 1 </a:t>
            </a:r>
            <a:r>
              <a:rPr lang="en-US" sz="2000" dirty="0" smtClean="0"/>
              <a:t>&amp;</a:t>
            </a:r>
            <a:r>
              <a:rPr lang="en-US" sz="2800" dirty="0" smtClean="0"/>
              <a:t> 2</a:t>
            </a:r>
            <a:endParaRPr lang="en-US" sz="2800" dirty="0"/>
          </a:p>
          <a:p>
            <a:pPr marL="266700" indent="-266700" eaLnBrk="0" hangingPunct="0">
              <a:spcBef>
                <a:spcPts val="1000"/>
              </a:spcBef>
              <a:buFontTx/>
              <a:buChar char="•"/>
            </a:pPr>
            <a:r>
              <a:rPr lang="en-US" sz="2800" dirty="0" smtClean="0"/>
              <a:t>ELL  Level 3</a:t>
            </a:r>
            <a:endParaRPr lang="en-US" sz="2800" dirty="0"/>
          </a:p>
          <a:p>
            <a:pPr marL="266700" indent="-266700" eaLnBrk="0" hangingPunct="0">
              <a:spcBef>
                <a:spcPts val="1000"/>
              </a:spcBef>
              <a:buFontTx/>
              <a:buChar char="•"/>
            </a:pPr>
            <a:r>
              <a:rPr lang="en-US" sz="2800" dirty="0" smtClean="0"/>
              <a:t>Skills </a:t>
            </a:r>
            <a:r>
              <a:rPr lang="en-US" sz="2800" dirty="0"/>
              <a:t>10</a:t>
            </a:r>
          </a:p>
          <a:p>
            <a:pPr marL="266700" indent="-266700" eaLnBrk="0" hangingPunct="0">
              <a:spcBef>
                <a:spcPts val="1000"/>
              </a:spcBef>
              <a:buFontTx/>
              <a:buChar char="•"/>
            </a:pPr>
            <a:r>
              <a:rPr lang="en-US" sz="2800" dirty="0" smtClean="0"/>
              <a:t>Canadian </a:t>
            </a:r>
            <a:r>
              <a:rPr lang="en-US" sz="2800" dirty="0"/>
              <a:t>Studies 10</a:t>
            </a:r>
          </a:p>
          <a:p>
            <a:pPr marL="266700" indent="-266700" eaLnBrk="0" hangingPunct="0">
              <a:spcBef>
                <a:spcPts val="1000"/>
              </a:spcBef>
              <a:buFontTx/>
              <a:buChar char="•"/>
            </a:pPr>
            <a:r>
              <a:rPr lang="en-US" sz="2800" dirty="0"/>
              <a:t>Composition </a:t>
            </a:r>
            <a:r>
              <a:rPr lang="en-US" sz="2800" dirty="0" smtClean="0"/>
              <a:t>11</a:t>
            </a:r>
          </a:p>
          <a:p>
            <a:pPr eaLnBrk="0" hangingPunct="0">
              <a:spcBef>
                <a:spcPts val="1000"/>
              </a:spcBef>
            </a:pPr>
            <a:endParaRPr lang="en-US" sz="2800" dirty="0" smtClean="0"/>
          </a:p>
          <a:p>
            <a:pPr eaLnBrk="0" hangingPunct="0">
              <a:spcBef>
                <a:spcPct val="50000"/>
              </a:spcBef>
            </a:pPr>
            <a:r>
              <a:rPr lang="en-US" sz="2000" dirty="0" smtClean="0">
                <a:solidFill>
                  <a:srgbClr val="FF0000"/>
                </a:solidFill>
              </a:rPr>
              <a:t>* ELL </a:t>
            </a:r>
            <a:r>
              <a:rPr lang="en-US" sz="2000" dirty="0">
                <a:solidFill>
                  <a:srgbClr val="FF0000"/>
                </a:solidFill>
              </a:rPr>
              <a:t>teacher must check course </a:t>
            </a:r>
            <a:r>
              <a:rPr lang="en-US" sz="2000" dirty="0" smtClean="0">
                <a:solidFill>
                  <a:srgbClr val="FF0000"/>
                </a:solidFill>
              </a:rPr>
              <a:t>selections</a:t>
            </a:r>
            <a:endParaRPr lang="en-US" sz="2000" dirty="0">
              <a:solidFill>
                <a:srgbClr val="FF0000"/>
              </a:solidFill>
            </a:endParaRPr>
          </a:p>
        </p:txBody>
      </p:sp>
      <p:pic>
        <p:nvPicPr>
          <p:cNvPr id="19462" name="Picture 17" descr="multiculturalism"/>
          <p:cNvPicPr>
            <a:picLocks noChangeAspect="1" noChangeArrowheads="1"/>
          </p:cNvPicPr>
          <p:nvPr/>
        </p:nvPicPr>
        <p:blipFill>
          <a:blip r:embed="rId4" cstate="print">
            <a:lum/>
          </a:blip>
          <a:srcRect/>
          <a:stretch>
            <a:fillRect/>
          </a:stretch>
        </p:blipFill>
        <p:spPr bwMode="auto">
          <a:xfrm rot="548401">
            <a:off x="6934447" y="4775059"/>
            <a:ext cx="1646521" cy="1693297"/>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9463" name="Picture 8" descr="http://wwwimage.cbsnews.com/images/2004/02/26/image602513x.jpg"/>
          <p:cNvPicPr>
            <a:picLocks noChangeAspect="1" noChangeArrowheads="1"/>
          </p:cNvPicPr>
          <p:nvPr/>
        </p:nvPicPr>
        <p:blipFill>
          <a:blip r:embed="rId5" cstate="print">
            <a:lum/>
          </a:blip>
          <a:srcRect/>
          <a:stretch>
            <a:fillRect/>
          </a:stretch>
        </p:blipFill>
        <p:spPr bwMode="auto">
          <a:xfrm>
            <a:off x="6756401" y="101599"/>
            <a:ext cx="2298700" cy="1727399"/>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8" name="Rectangle 7"/>
          <p:cNvSpPr>
            <a:spLocks noChangeArrowheads="1"/>
          </p:cNvSpPr>
          <p:nvPr/>
        </p:nvSpPr>
        <p:spPr bwMode="auto">
          <a:xfrm>
            <a:off x="279399" y="0"/>
            <a:ext cx="6653663" cy="1917700"/>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6000" b="1" spc="50" dirty="0" smtClean="0">
                <a:ln w="11430"/>
                <a:solidFill>
                  <a:srgbClr val="FF0000"/>
                </a:solidFill>
                <a:effectLst>
                  <a:outerShdw blurRad="38100" dist="38100" dir="2700000" algn="tl">
                    <a:srgbClr val="000000">
                      <a:alpha val="43137"/>
                    </a:srgbClr>
                  </a:outerShdw>
                </a:effectLst>
                <a:latin typeface="Times New Roman" pitchFamily="18" charset="0"/>
              </a:rPr>
              <a:t>ELL</a:t>
            </a: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 English Language Learner</a:t>
            </a:r>
            <a:endParaRPr lang="en-US" sz="3600" i="1" dirty="0">
              <a:solidFill>
                <a:srgbClr val="FF0000"/>
              </a:solidFill>
              <a:latin typeface="Times New Roman" pitchFamily="18" charset="0"/>
            </a:endParaRPr>
          </a:p>
        </p:txBody>
      </p:sp>
    </p:spTree>
    <p:custDataLst>
      <p:tags r:id="rId1"/>
    </p:custData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0" y="0"/>
            <a:ext cx="6872288" cy="1389063"/>
          </a:xfrm>
          <a:prstGeom prst="rect">
            <a:avLst/>
          </a:prstGeom>
          <a:noFill/>
          <a:ln w="9525">
            <a:noFill/>
            <a:miter lim="800000"/>
            <a:headEnd/>
            <a:tailEnd/>
          </a:ln>
        </p:spPr>
        <p:txBody>
          <a:bodyPr anchor="ctr"/>
          <a:lstStyle/>
          <a:p>
            <a:pPr>
              <a:defRPr/>
            </a:pPr>
            <a:r>
              <a:rPr lang="en-US" sz="4400" b="1" dirty="0">
                <a:effectLst>
                  <a:outerShdw blurRad="38100" dist="38100" dir="2700000" algn="tl">
                    <a:srgbClr val="000000">
                      <a:alpha val="43137"/>
                    </a:srgbClr>
                  </a:outerShdw>
                </a:effectLst>
                <a:latin typeface="Times New Roman" pitchFamily="18" charset="0"/>
              </a:rPr>
              <a:t>AP</a:t>
            </a:r>
            <a:r>
              <a:rPr lang="en-US" sz="4400" dirty="0">
                <a:solidFill>
                  <a:schemeClr val="tx2"/>
                </a:solidFill>
                <a:latin typeface="Times New Roman" pitchFamily="18" charset="0"/>
              </a:rPr>
              <a:t> is the ANSWER for the academically talented student</a:t>
            </a:r>
          </a:p>
        </p:txBody>
      </p:sp>
      <p:sp>
        <p:nvSpPr>
          <p:cNvPr id="27651" name="Rectangle 7"/>
          <p:cNvSpPr>
            <a:spLocks noChangeArrowheads="1"/>
          </p:cNvSpPr>
          <p:nvPr/>
        </p:nvSpPr>
        <p:spPr bwMode="auto">
          <a:xfrm>
            <a:off x="214313" y="2347414"/>
            <a:ext cx="6110287" cy="4167685"/>
          </a:xfrm>
          <a:prstGeom prst="rect">
            <a:avLst/>
          </a:prstGeom>
          <a:solidFill>
            <a:srgbClr val="FFFFCC"/>
          </a:solidFill>
          <a:ln w="9525">
            <a:noFill/>
            <a:miter lim="800000"/>
            <a:headEnd/>
            <a:tailEnd/>
          </a:ln>
          <a:scene3d>
            <a:camera prst="orthographicFront"/>
            <a:lightRig rig="threePt" dir="t"/>
          </a:scene3d>
          <a:sp3d>
            <a:bevelT/>
          </a:sp3d>
        </p:spPr>
        <p:txBody>
          <a:bodyPr/>
          <a:lstStyle/>
          <a:p>
            <a:pPr marL="342900" indent="-342900">
              <a:spcBef>
                <a:spcPct val="20000"/>
              </a:spcBef>
            </a:pPr>
            <a:r>
              <a:rPr lang="en-US" sz="2800" dirty="0">
                <a:latin typeface="Tahoma" pitchFamily="34" charset="0"/>
              </a:rPr>
              <a:t>We offer the </a:t>
            </a:r>
            <a:r>
              <a:rPr lang="en-US" sz="2800" dirty="0" smtClean="0">
                <a:latin typeface="Tahoma" pitchFamily="34" charset="0"/>
              </a:rPr>
              <a:t>following AP Courses:</a:t>
            </a:r>
            <a:endParaRPr lang="en-US" sz="2800" dirty="0">
              <a:latin typeface="Tahoma" pitchFamily="34" charset="0"/>
            </a:endParaRPr>
          </a:p>
          <a:p>
            <a:pPr marL="342900" indent="-342900">
              <a:spcBef>
                <a:spcPct val="20000"/>
              </a:spcBef>
              <a:spcAft>
                <a:spcPct val="30000"/>
              </a:spcAft>
              <a:buClr>
                <a:srgbClr val="FF3300"/>
              </a:buClr>
              <a:buFontTx/>
              <a:buChar char="•"/>
            </a:pPr>
            <a:r>
              <a:rPr lang="en-US" sz="2800" dirty="0" smtClean="0">
                <a:latin typeface="Tahoma" pitchFamily="34" charset="0"/>
              </a:rPr>
              <a:t>AP Calculus AB</a:t>
            </a:r>
            <a:endParaRPr lang="en-US" sz="2800" dirty="0">
              <a:latin typeface="Tahoma" pitchFamily="34" charset="0"/>
            </a:endParaRPr>
          </a:p>
          <a:p>
            <a:pPr marL="342900" indent="-342900">
              <a:spcBef>
                <a:spcPct val="20000"/>
              </a:spcBef>
              <a:spcAft>
                <a:spcPct val="30000"/>
              </a:spcAft>
              <a:buClr>
                <a:srgbClr val="FF3300"/>
              </a:buClr>
              <a:buFontTx/>
              <a:buChar char="•"/>
            </a:pPr>
            <a:r>
              <a:rPr lang="en-US" sz="2800" dirty="0" smtClean="0">
                <a:latin typeface="Tahoma" pitchFamily="34" charset="0"/>
              </a:rPr>
              <a:t>AP </a:t>
            </a:r>
            <a:r>
              <a:rPr lang="en-US" sz="2800" dirty="0">
                <a:latin typeface="Tahoma" pitchFamily="34" charset="0"/>
              </a:rPr>
              <a:t>European </a:t>
            </a:r>
            <a:r>
              <a:rPr lang="en-US" sz="2800" dirty="0" smtClean="0">
                <a:latin typeface="Tahoma" pitchFamily="34" charset="0"/>
              </a:rPr>
              <a:t>History (Prep)</a:t>
            </a:r>
            <a:endParaRPr lang="en-US" sz="2800" dirty="0">
              <a:latin typeface="Tahoma" pitchFamily="34" charset="0"/>
            </a:endParaRPr>
          </a:p>
          <a:p>
            <a:pPr marL="342900" indent="-342900">
              <a:spcBef>
                <a:spcPct val="20000"/>
              </a:spcBef>
              <a:spcAft>
                <a:spcPct val="30000"/>
              </a:spcAft>
              <a:buClr>
                <a:srgbClr val="FF3300"/>
              </a:buClr>
              <a:buFontTx/>
              <a:buChar char="•"/>
            </a:pPr>
            <a:r>
              <a:rPr lang="en-US" sz="2800" dirty="0">
                <a:latin typeface="Tahoma" pitchFamily="34" charset="0"/>
              </a:rPr>
              <a:t>AP </a:t>
            </a:r>
            <a:r>
              <a:rPr lang="en-US" sz="2800" dirty="0" smtClean="0">
                <a:latin typeface="Tahoma" pitchFamily="34" charset="0"/>
              </a:rPr>
              <a:t>Psychology (Prep)</a:t>
            </a:r>
            <a:endParaRPr lang="en-US" sz="2800" dirty="0">
              <a:latin typeface="Tahoma" pitchFamily="34" charset="0"/>
            </a:endParaRPr>
          </a:p>
          <a:p>
            <a:pPr marL="342900" indent="-342900">
              <a:spcBef>
                <a:spcPct val="20000"/>
              </a:spcBef>
              <a:spcAft>
                <a:spcPct val="30000"/>
              </a:spcAft>
              <a:buClr>
                <a:srgbClr val="FF3300"/>
              </a:buClr>
              <a:buFontTx/>
              <a:buChar char="•"/>
            </a:pPr>
            <a:r>
              <a:rPr lang="en-US" sz="2800" dirty="0">
                <a:latin typeface="Tahoma" pitchFamily="34" charset="0"/>
              </a:rPr>
              <a:t>AP </a:t>
            </a:r>
            <a:r>
              <a:rPr lang="en-US" sz="2800" dirty="0" smtClean="0">
                <a:latin typeface="Tahoma" pitchFamily="34" charset="0"/>
              </a:rPr>
              <a:t>Economics (Prep)</a:t>
            </a:r>
            <a:endParaRPr lang="en-US" sz="2800" dirty="0">
              <a:latin typeface="Tahoma" pitchFamily="34" charset="0"/>
            </a:endParaRPr>
          </a:p>
          <a:p>
            <a:pPr marL="800100" lvl="1" indent="-342900">
              <a:spcBef>
                <a:spcPct val="20000"/>
              </a:spcBef>
              <a:spcAft>
                <a:spcPct val="30000"/>
              </a:spcAft>
              <a:buClr>
                <a:srgbClr val="FF3300"/>
              </a:buClr>
              <a:buFontTx/>
              <a:buChar char="•"/>
            </a:pPr>
            <a:r>
              <a:rPr lang="en-US" sz="2400" dirty="0">
                <a:solidFill>
                  <a:srgbClr val="FF0000"/>
                </a:solidFill>
                <a:latin typeface="Tahoma" pitchFamily="34" charset="0"/>
              </a:rPr>
              <a:t>Other exams available upon request</a:t>
            </a:r>
          </a:p>
        </p:txBody>
      </p:sp>
      <p:sp>
        <p:nvSpPr>
          <p:cNvPr id="10" name="Rectangle 9"/>
          <p:cNvSpPr>
            <a:spLocks noChangeArrowheads="1"/>
          </p:cNvSpPr>
          <p:nvPr/>
        </p:nvSpPr>
        <p:spPr bwMode="auto">
          <a:xfrm>
            <a:off x="279400" y="0"/>
            <a:ext cx="6299200" cy="1917700"/>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Advanced</a:t>
            </a:r>
          </a:p>
          <a:p>
            <a:pPr>
              <a:defRPr/>
            </a:pP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Placement</a:t>
            </a:r>
          </a:p>
        </p:txBody>
      </p:sp>
      <p:pic>
        <p:nvPicPr>
          <p:cNvPr id="8" name="Picture 2" descr="http://i.ehow.com/images/GlobalPhoto/Articles/5741256/iStock000010513441Small-main_Full.jpg"/>
          <p:cNvPicPr>
            <a:picLocks noChangeAspect="1" noChangeArrowheads="1"/>
          </p:cNvPicPr>
          <p:nvPr/>
        </p:nvPicPr>
        <p:blipFill>
          <a:blip r:embed="rId3" cstate="print">
            <a:lum/>
          </a:blip>
          <a:srcRect b="11529"/>
          <a:stretch>
            <a:fillRect/>
          </a:stretch>
        </p:blipFill>
        <p:spPr bwMode="auto">
          <a:xfrm rot="21009895">
            <a:off x="5157518" y="2830376"/>
            <a:ext cx="3862302" cy="2272321"/>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custDataLst>
      <p:tags r:id="rId1"/>
    </p:custData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52400" y="2032000"/>
            <a:ext cx="6872288" cy="1374775"/>
          </a:xfrm>
          <a:prstGeom prst="rect">
            <a:avLst/>
          </a:prstGeom>
          <a:noFill/>
          <a:ln w="9525">
            <a:noFill/>
            <a:miter lim="800000"/>
            <a:headEnd/>
            <a:tailEnd/>
          </a:ln>
        </p:spPr>
        <p:txBody>
          <a:bodyPr anchor="ctr"/>
          <a:lstStyle/>
          <a:p>
            <a:pPr>
              <a:defRPr/>
            </a:pPr>
            <a:endParaRPr lang="en-US" sz="4400" dirty="0">
              <a:solidFill>
                <a:schemeClr val="tx2"/>
              </a:solidFill>
              <a:latin typeface="Times New Roman" pitchFamily="18" charset="0"/>
            </a:endParaRPr>
          </a:p>
        </p:txBody>
      </p:sp>
      <p:sp>
        <p:nvSpPr>
          <p:cNvPr id="28675" name="Rectangle 8"/>
          <p:cNvSpPr>
            <a:spLocks noGrp="1" noChangeArrowheads="1"/>
          </p:cNvSpPr>
          <p:nvPr>
            <p:ph idx="1"/>
          </p:nvPr>
        </p:nvSpPr>
        <p:spPr>
          <a:xfrm>
            <a:off x="200025" y="4114800"/>
            <a:ext cx="6607175" cy="2540000"/>
          </a:xfrm>
          <a:solidFill>
            <a:srgbClr val="FFFFCC"/>
          </a:solidFill>
          <a:scene3d>
            <a:camera prst="orthographicFront"/>
            <a:lightRig rig="threePt" dir="t"/>
          </a:scene3d>
          <a:sp3d>
            <a:bevelT/>
          </a:sp3d>
        </p:spPr>
        <p:txBody>
          <a:bodyPr>
            <a:normAutofit fontScale="92500"/>
          </a:bodyPr>
          <a:lstStyle/>
          <a:p>
            <a:pPr eaLnBrk="1" hangingPunct="1">
              <a:buNone/>
            </a:pPr>
            <a:r>
              <a:rPr lang="en-US" sz="2800" b="1" dirty="0" smtClean="0">
                <a:solidFill>
                  <a:srgbClr val="FF3300"/>
                </a:solidFill>
              </a:rPr>
              <a:t>YES!</a:t>
            </a:r>
            <a:endParaRPr lang="en-US" sz="2800" b="1" dirty="0" smtClean="0"/>
          </a:p>
          <a:p>
            <a:pPr eaLnBrk="1" hangingPunct="1"/>
            <a:r>
              <a:rPr lang="en-US" sz="2800" b="1" dirty="0" smtClean="0"/>
              <a:t>Both </a:t>
            </a:r>
            <a:r>
              <a:rPr lang="en-US" sz="2800" b="1" dirty="0" smtClean="0">
                <a:solidFill>
                  <a:srgbClr val="FF3300"/>
                </a:solidFill>
              </a:rPr>
              <a:t>SFU</a:t>
            </a:r>
            <a:r>
              <a:rPr lang="en-US" sz="2800" b="1" dirty="0" smtClean="0"/>
              <a:t> and </a:t>
            </a:r>
            <a:r>
              <a:rPr lang="en-US" sz="2800" b="1" dirty="0" smtClean="0">
                <a:solidFill>
                  <a:srgbClr val="FF3300"/>
                </a:solidFill>
              </a:rPr>
              <a:t>UBC</a:t>
            </a:r>
            <a:r>
              <a:rPr lang="en-US" sz="2800" b="1" dirty="0" smtClean="0"/>
              <a:t> will accept AP courses in the calculation of the first year admission average</a:t>
            </a:r>
            <a:r>
              <a:rPr lang="en-US" sz="2800" dirty="0" smtClean="0"/>
              <a:t>.</a:t>
            </a:r>
          </a:p>
          <a:p>
            <a:pPr eaLnBrk="1" hangingPunct="1"/>
            <a:r>
              <a:rPr lang="en-US" sz="2800" dirty="0" smtClean="0">
                <a:solidFill>
                  <a:srgbClr val="FF0000"/>
                </a:solidFill>
              </a:rPr>
              <a:t>Check </a:t>
            </a:r>
            <a:r>
              <a:rPr lang="en-US" sz="2800" u="sng" dirty="0" smtClean="0">
                <a:solidFill>
                  <a:srgbClr val="FF0000"/>
                </a:solidFill>
              </a:rPr>
              <a:t>post-secondary</a:t>
            </a:r>
            <a:r>
              <a:rPr lang="en-US" sz="2800" dirty="0" smtClean="0">
                <a:solidFill>
                  <a:srgbClr val="FF0000"/>
                </a:solidFill>
              </a:rPr>
              <a:t> websites for details.</a:t>
            </a:r>
          </a:p>
        </p:txBody>
      </p:sp>
      <p:pic>
        <p:nvPicPr>
          <p:cNvPr id="28676" name="Picture 9" descr="ubc_logo"/>
          <p:cNvPicPr>
            <a:picLocks noChangeAspect="1" noChangeArrowheads="1"/>
          </p:cNvPicPr>
          <p:nvPr/>
        </p:nvPicPr>
        <p:blipFill>
          <a:blip r:embed="rId3" cstate="print">
            <a:lum/>
          </a:blip>
          <a:srcRect/>
          <a:stretch>
            <a:fillRect/>
          </a:stretch>
        </p:blipFill>
        <p:spPr bwMode="auto">
          <a:xfrm>
            <a:off x="7280942" y="4635500"/>
            <a:ext cx="1440000" cy="1961061"/>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28677" name="Picture 10" descr="sfu-logo"/>
          <p:cNvPicPr>
            <a:picLocks noChangeAspect="1" noChangeArrowheads="1"/>
          </p:cNvPicPr>
          <p:nvPr/>
        </p:nvPicPr>
        <p:blipFill>
          <a:blip r:embed="rId4" cstate="print">
            <a:lum/>
          </a:blip>
          <a:srcRect/>
          <a:stretch>
            <a:fillRect/>
          </a:stretch>
        </p:blipFill>
        <p:spPr bwMode="auto">
          <a:xfrm>
            <a:off x="7277100" y="2324100"/>
            <a:ext cx="1440000" cy="1960851"/>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7" name="Rectangle 6"/>
          <p:cNvSpPr>
            <a:spLocks noChangeArrowheads="1"/>
          </p:cNvSpPr>
          <p:nvPr/>
        </p:nvSpPr>
        <p:spPr bwMode="auto">
          <a:xfrm>
            <a:off x="279400" y="0"/>
            <a:ext cx="6299200" cy="1917700"/>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Advanced</a:t>
            </a:r>
          </a:p>
          <a:p>
            <a:pPr>
              <a:defRPr/>
            </a:pP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Placement</a:t>
            </a:r>
          </a:p>
        </p:txBody>
      </p:sp>
      <p:sp>
        <p:nvSpPr>
          <p:cNvPr id="8" name="Rectangle 8"/>
          <p:cNvSpPr txBox="1">
            <a:spLocks noChangeArrowheads="1"/>
          </p:cNvSpPr>
          <p:nvPr/>
        </p:nvSpPr>
        <p:spPr bwMode="auto">
          <a:xfrm>
            <a:off x="200025" y="2286000"/>
            <a:ext cx="6594475" cy="1397000"/>
          </a:xfrm>
          <a:prstGeom prst="rect">
            <a:avLst/>
          </a:prstGeom>
          <a:solidFill>
            <a:srgbClr val="FFFFCC"/>
          </a:solidFill>
          <a:ln w="9525">
            <a:noFill/>
            <a:miter lim="800000"/>
            <a:headEnd/>
            <a:tailEnd/>
          </a:ln>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4000" b="0" i="0" u="none" strike="noStrike" kern="0" cap="none" spc="0" normalizeH="0" baseline="0" noProof="0" dirty="0" smtClean="0">
                <a:ln>
                  <a:noFill/>
                </a:ln>
                <a:solidFill>
                  <a:schemeClr val="tx2"/>
                </a:solidFill>
                <a:effectLst/>
                <a:uLnTx/>
                <a:uFillTx/>
                <a:latin typeface="+mn-lt"/>
              </a:rPr>
              <a:t>Can </a:t>
            </a:r>
            <a:r>
              <a:rPr lang="en-US" sz="4000" kern="0" dirty="0" smtClean="0">
                <a:solidFill>
                  <a:schemeClr val="tx2"/>
                </a:solidFill>
                <a:latin typeface="+mn-lt"/>
              </a:rPr>
              <a:t>AP</a:t>
            </a:r>
            <a:r>
              <a:rPr kumimoji="0" lang="en-US" sz="4000" b="0" i="0" u="none" strike="noStrike" kern="0" cap="none" spc="0" normalizeH="0" baseline="0" noProof="0" dirty="0" smtClean="0">
                <a:ln>
                  <a:noFill/>
                </a:ln>
                <a:solidFill>
                  <a:schemeClr val="tx2"/>
                </a:solidFill>
                <a:effectLst/>
                <a:uLnTx/>
                <a:uFillTx/>
                <a:latin typeface="+mn-lt"/>
              </a:rPr>
              <a:t> courses be used for admission to university</a:t>
            </a:r>
            <a:r>
              <a:rPr lang="en-US" sz="4400" dirty="0" smtClean="0">
                <a:latin typeface="+mn-lt"/>
              </a:rPr>
              <a:t>?</a:t>
            </a:r>
            <a:endParaRPr lang="en-US" sz="2800" dirty="0" smtClean="0">
              <a:latin typeface="+mn-lt"/>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rPr>
              <a:t> </a:t>
            </a:r>
          </a:p>
        </p:txBody>
      </p:sp>
    </p:spTree>
    <p:custDataLst>
      <p:tags r:id="rId1"/>
    </p:custData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421" y="274638"/>
            <a:ext cx="7847463" cy="1554162"/>
          </a:xfrm>
        </p:spPr>
        <p:txBody>
          <a:bodyPr>
            <a:normAutofit fontScale="90000"/>
          </a:bodyPr>
          <a:lstStyle/>
          <a:p>
            <a:pPr algn="l"/>
            <a:r>
              <a:rPr lang="en-US" sz="44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Graduation Transitions</a:t>
            </a:r>
            <a:r>
              <a:rPr lang="en-US" sz="5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
            </a:r>
            <a:br>
              <a:rPr lang="en-US" sz="5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br>
            <a:r>
              <a:rPr lang="en-US" sz="5000" b="1" i="1" spc="50" dirty="0" smtClean="0">
                <a:ln w="11430"/>
                <a:solidFill>
                  <a:srgbClr val="FF0000"/>
                </a:solidFill>
                <a:effectLst>
                  <a:outerShdw blurRad="38100" dist="38100" dir="2700000" algn="tl">
                    <a:srgbClr val="000000">
                      <a:alpha val="43137"/>
                    </a:srgbClr>
                  </a:outerShdw>
                </a:effectLst>
                <a:latin typeface="Times New Roman" pitchFamily="18" charset="0"/>
              </a:rPr>
              <a:t>www.gleneagle.org</a:t>
            </a:r>
            <a:endParaRPr lang="en-US" sz="5000" i="1" dirty="0">
              <a:solidFill>
                <a:srgbClr val="FF0000"/>
              </a:solidFill>
            </a:endParaRPr>
          </a:p>
        </p:txBody>
      </p:sp>
      <p:sp>
        <p:nvSpPr>
          <p:cNvPr id="3" name="Content Placeholder 2"/>
          <p:cNvSpPr>
            <a:spLocks noGrp="1"/>
          </p:cNvSpPr>
          <p:nvPr>
            <p:ph idx="1"/>
          </p:nvPr>
        </p:nvSpPr>
        <p:spPr>
          <a:xfrm>
            <a:off x="176213" y="2088107"/>
            <a:ext cx="8763071" cy="4625431"/>
          </a:xfrm>
        </p:spPr>
        <p:txBody>
          <a:bodyPr/>
          <a:lstStyle/>
          <a:p>
            <a:endParaRPr lang="en-US" dirty="0" smtClean="0"/>
          </a:p>
          <a:p>
            <a:endParaRPr lang="en-US" dirty="0"/>
          </a:p>
        </p:txBody>
      </p:sp>
      <p:pic>
        <p:nvPicPr>
          <p:cNvPr id="6" name="Picture 5"/>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t="14478" r="56423" b="6396"/>
          <a:stretch/>
        </p:blipFill>
        <p:spPr bwMode="auto">
          <a:xfrm>
            <a:off x="218364" y="2047164"/>
            <a:ext cx="8679976" cy="470847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8" name="TextBox 7"/>
          <p:cNvSpPr txBox="1"/>
          <p:nvPr/>
        </p:nvSpPr>
        <p:spPr>
          <a:xfrm>
            <a:off x="2183642" y="5622878"/>
            <a:ext cx="3978322" cy="1323439"/>
          </a:xfrm>
          <a:prstGeom prst="rect">
            <a:avLst/>
          </a:prstGeom>
          <a:noFill/>
        </p:spPr>
        <p:txBody>
          <a:bodyPr wrap="square" rtlCol="0">
            <a:spAutoFit/>
          </a:bodyPr>
          <a:lstStyle/>
          <a:p>
            <a:endParaRPr lang="en-US" dirty="0" smtClean="0"/>
          </a:p>
          <a:p>
            <a:r>
              <a:rPr lang="en-US" b="1" dirty="0" smtClean="0">
                <a:solidFill>
                  <a:srgbClr val="FF0000"/>
                </a:solidFill>
              </a:rPr>
              <a:t>Assignments due Feb 13</a:t>
            </a:r>
            <a:r>
              <a:rPr lang="en-US" b="1" baseline="30000" dirty="0" smtClean="0">
                <a:solidFill>
                  <a:srgbClr val="FF0000"/>
                </a:solidFill>
              </a:rPr>
              <a:t>th</a:t>
            </a:r>
            <a:r>
              <a:rPr lang="en-US" b="1" dirty="0" smtClean="0">
                <a:solidFill>
                  <a:srgbClr val="FF0000"/>
                </a:solidFill>
              </a:rPr>
              <a:t> </a:t>
            </a:r>
            <a:endParaRPr lang="en-US" b="1" baseline="30000" dirty="0" smtClean="0">
              <a:solidFill>
                <a:srgbClr val="FF0000"/>
              </a:solidFill>
            </a:endParaRPr>
          </a:p>
          <a:p>
            <a:endParaRPr lang="en-US" sz="800" b="1" dirty="0" smtClean="0">
              <a:solidFill>
                <a:srgbClr val="FF0000"/>
              </a:solidFill>
            </a:endParaRPr>
          </a:p>
          <a:p>
            <a:r>
              <a:rPr lang="en-US" b="1" dirty="0" smtClean="0">
                <a:solidFill>
                  <a:srgbClr val="0066FF"/>
                </a:solidFill>
              </a:rPr>
              <a:t>Exit Interviews April 23</a:t>
            </a:r>
            <a:r>
              <a:rPr lang="en-US" b="1" baseline="30000" dirty="0" smtClean="0">
                <a:solidFill>
                  <a:srgbClr val="0066FF"/>
                </a:solidFill>
              </a:rPr>
              <a:t>rd</a:t>
            </a:r>
            <a:r>
              <a:rPr lang="en-US" b="1" dirty="0" smtClean="0">
                <a:solidFill>
                  <a:srgbClr val="0066FF"/>
                </a:solidFill>
              </a:rPr>
              <a:t> </a:t>
            </a:r>
          </a:p>
          <a:p>
            <a:endParaRPr lang="en-US" dirty="0"/>
          </a:p>
        </p:txBody>
      </p:sp>
    </p:spTree>
    <p:extLst>
      <p:ext uri="{BB962C8B-B14F-4D97-AF65-F5344CB8AC3E}">
        <p14:creationId xmlns:p14="http://schemas.microsoft.com/office/powerpoint/2010/main" val="13472626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8" name="Picture 8" descr="http://www.whitehorsedc.gov.uk/Images/S6300626_tcm4-5799.JPG"/>
          <p:cNvPicPr>
            <a:picLocks noChangeAspect="1" noChangeArrowheads="1"/>
          </p:cNvPicPr>
          <p:nvPr/>
        </p:nvPicPr>
        <p:blipFill>
          <a:blip r:embed="rId3" cstate="print">
            <a:lum/>
          </a:blip>
          <a:srcRect/>
          <a:stretch>
            <a:fillRect/>
          </a:stretch>
        </p:blipFill>
        <p:spPr bwMode="auto">
          <a:xfrm rot="21229820">
            <a:off x="5600650" y="3512759"/>
            <a:ext cx="4211241" cy="3152415"/>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20486" name="Text Box 11"/>
          <p:cNvSpPr txBox="1">
            <a:spLocks noChangeArrowheads="1"/>
          </p:cNvSpPr>
          <p:nvPr/>
        </p:nvSpPr>
        <p:spPr bwMode="auto">
          <a:xfrm>
            <a:off x="324757" y="4504916"/>
            <a:ext cx="5809343" cy="1785104"/>
          </a:xfrm>
          <a:prstGeom prst="rect">
            <a:avLst/>
          </a:prstGeom>
          <a:solidFill>
            <a:srgbClr val="FFFFCC"/>
          </a:solidFill>
          <a:ln w="9525">
            <a:noFill/>
            <a:miter lim="800000"/>
            <a:headEnd/>
            <a:tailEnd/>
          </a:ln>
          <a:scene3d>
            <a:camera prst="orthographicFront"/>
            <a:lightRig rig="threePt" dir="t"/>
          </a:scene3d>
          <a:sp3d>
            <a:bevelT/>
          </a:sp3d>
        </p:spPr>
        <p:txBody>
          <a:bodyPr wrap="square">
            <a:spAutoFit/>
          </a:bodyPr>
          <a:lstStyle/>
          <a:p>
            <a:pPr>
              <a:spcBef>
                <a:spcPct val="50000"/>
              </a:spcBef>
            </a:pPr>
            <a:r>
              <a:rPr lang="en-US" sz="2600" b="1" dirty="0" smtClean="0">
                <a:latin typeface="Tahoma" pitchFamily="34" charset="0"/>
              </a:rPr>
              <a:t>120 hrs </a:t>
            </a:r>
            <a:r>
              <a:rPr lang="en-US" sz="2600" dirty="0" smtClean="0">
                <a:latin typeface="Tahoma" pitchFamily="34" charset="0"/>
              </a:rPr>
              <a:t>in the course </a:t>
            </a:r>
            <a:r>
              <a:rPr lang="en-US" sz="2000" dirty="0" smtClean="0">
                <a:latin typeface="Tahoma" pitchFamily="34" charset="0"/>
              </a:rPr>
              <a:t>(like all courses)</a:t>
            </a:r>
            <a:r>
              <a:rPr lang="en-US" sz="2600" dirty="0" smtClean="0">
                <a:latin typeface="Tahoma" pitchFamily="34" charset="0"/>
              </a:rPr>
              <a:t/>
            </a:r>
            <a:br>
              <a:rPr lang="en-US" sz="2600" dirty="0" smtClean="0">
                <a:latin typeface="Tahoma" pitchFamily="34" charset="0"/>
              </a:rPr>
            </a:br>
            <a:r>
              <a:rPr lang="en-US" sz="2600" dirty="0" smtClean="0">
                <a:latin typeface="Tahoma" pitchFamily="34" charset="0"/>
              </a:rPr>
              <a:t>	</a:t>
            </a:r>
            <a:r>
              <a:rPr lang="en-US" sz="2600" dirty="0" smtClean="0">
                <a:solidFill>
                  <a:srgbClr val="FF0000"/>
                </a:solidFill>
                <a:latin typeface="Tahoma" pitchFamily="34" charset="0"/>
              </a:rPr>
              <a:t>30 </a:t>
            </a:r>
            <a:r>
              <a:rPr lang="en-US" sz="2600" dirty="0">
                <a:solidFill>
                  <a:srgbClr val="FF0000"/>
                </a:solidFill>
                <a:latin typeface="Tahoma" pitchFamily="34" charset="0"/>
              </a:rPr>
              <a:t>hrs in classroom</a:t>
            </a:r>
            <a:r>
              <a:rPr lang="en-US" sz="2600" dirty="0">
                <a:latin typeface="Tahoma" pitchFamily="34" charset="0"/>
              </a:rPr>
              <a:t> </a:t>
            </a:r>
            <a:r>
              <a:rPr lang="en-US" sz="2600" b="1" dirty="0">
                <a:latin typeface="Tahoma" pitchFamily="34" charset="0"/>
              </a:rPr>
              <a:t>+</a:t>
            </a:r>
            <a:r>
              <a:rPr lang="en-US" sz="2600" dirty="0">
                <a:latin typeface="Tahoma" pitchFamily="34" charset="0"/>
              </a:rPr>
              <a:t> </a:t>
            </a:r>
            <a:r>
              <a:rPr lang="en-US" sz="2600" dirty="0" smtClean="0">
                <a:latin typeface="Tahoma" pitchFamily="34" charset="0"/>
              </a:rPr>
              <a:t/>
            </a:r>
            <a:br>
              <a:rPr lang="en-US" sz="2600" dirty="0" smtClean="0">
                <a:latin typeface="Tahoma" pitchFamily="34" charset="0"/>
              </a:rPr>
            </a:br>
            <a:r>
              <a:rPr lang="en-US" sz="2600" dirty="0" smtClean="0">
                <a:latin typeface="Tahoma" pitchFamily="34" charset="0"/>
              </a:rPr>
              <a:t>	</a:t>
            </a:r>
            <a:r>
              <a:rPr lang="en-US" sz="2600" dirty="0" smtClean="0">
                <a:solidFill>
                  <a:srgbClr val="FF0000"/>
                </a:solidFill>
                <a:latin typeface="Tahoma" pitchFamily="34" charset="0"/>
              </a:rPr>
              <a:t>90 </a:t>
            </a:r>
            <a:r>
              <a:rPr lang="en-US" sz="2600" dirty="0">
                <a:solidFill>
                  <a:srgbClr val="FF0000"/>
                </a:solidFill>
                <a:latin typeface="Tahoma" pitchFamily="34" charset="0"/>
              </a:rPr>
              <a:t>hrs in </a:t>
            </a:r>
            <a:r>
              <a:rPr lang="en-US" sz="2600" dirty="0" smtClean="0">
                <a:solidFill>
                  <a:srgbClr val="FF0000"/>
                </a:solidFill>
                <a:latin typeface="Tahoma" pitchFamily="34" charset="0"/>
              </a:rPr>
              <a:t>community</a:t>
            </a:r>
            <a:r>
              <a:rPr lang="en-US" dirty="0" smtClean="0">
                <a:solidFill>
                  <a:srgbClr val="FF0000"/>
                </a:solidFill>
                <a:latin typeface="Tahoma" pitchFamily="34" charset="0"/>
              </a:rPr>
              <a:t/>
            </a:r>
            <a:br>
              <a:rPr lang="en-US" dirty="0" smtClean="0">
                <a:solidFill>
                  <a:srgbClr val="FF0000"/>
                </a:solidFill>
                <a:latin typeface="Tahoma" pitchFamily="34" charset="0"/>
              </a:rPr>
            </a:br>
            <a:r>
              <a:rPr lang="en-US" sz="1600" dirty="0" smtClean="0">
                <a:latin typeface="Tahoma" pitchFamily="34" charset="0"/>
              </a:rPr>
              <a:t>(after school, weekends, holidays, school days, Christmas &amp; Spring break,… whatever we can work out)</a:t>
            </a:r>
            <a:endParaRPr lang="en-US" sz="2600" dirty="0">
              <a:solidFill>
                <a:srgbClr val="FF0000"/>
              </a:solidFill>
              <a:latin typeface="Tahoma" pitchFamily="34" charset="0"/>
            </a:endParaRPr>
          </a:p>
        </p:txBody>
      </p:sp>
      <p:sp>
        <p:nvSpPr>
          <p:cNvPr id="20485" name="Rectangle 10"/>
          <p:cNvSpPr>
            <a:spLocks noGrp="1" noChangeArrowheads="1"/>
          </p:cNvSpPr>
          <p:nvPr>
            <p:ph idx="1"/>
          </p:nvPr>
        </p:nvSpPr>
        <p:spPr>
          <a:xfrm>
            <a:off x="268288" y="2608205"/>
            <a:ext cx="5865812" cy="1501396"/>
          </a:xfrm>
          <a:solidFill>
            <a:srgbClr val="FFFFCC"/>
          </a:solidFill>
          <a:scene3d>
            <a:camera prst="orthographicFront"/>
            <a:lightRig rig="threePt" dir="t"/>
          </a:scene3d>
          <a:sp3d>
            <a:bevelT/>
          </a:sp3d>
        </p:spPr>
        <p:txBody>
          <a:bodyPr/>
          <a:lstStyle/>
          <a:p>
            <a:pPr marL="0" indent="0" eaLnBrk="1" hangingPunct="1">
              <a:buFontTx/>
              <a:buNone/>
            </a:pPr>
            <a:r>
              <a:rPr lang="en-US" sz="2800" dirty="0" smtClean="0"/>
              <a:t>Program designed primarily for Grade 12 students who wish to explore  a chosen career field</a:t>
            </a:r>
            <a:endParaRPr lang="en-US" sz="2800" dirty="0" smtClean="0">
              <a:solidFill>
                <a:schemeClr val="bg1"/>
              </a:solidFill>
              <a:latin typeface="Tahoma" pitchFamily="34" charset="0"/>
            </a:endParaRPr>
          </a:p>
        </p:txBody>
      </p:sp>
      <p:sp>
        <p:nvSpPr>
          <p:cNvPr id="11" name="Rectangle 10"/>
          <p:cNvSpPr>
            <a:spLocks noChangeArrowheads="1"/>
          </p:cNvSpPr>
          <p:nvPr/>
        </p:nvSpPr>
        <p:spPr bwMode="auto">
          <a:xfrm>
            <a:off x="279400" y="0"/>
            <a:ext cx="6299200" cy="1917700"/>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Work Experience</a:t>
            </a:r>
          </a:p>
          <a:p>
            <a:pPr>
              <a:defRPr/>
            </a:pPr>
            <a:r>
              <a:rPr lang="en-US" sz="4000" i="1" dirty="0" smtClean="0">
                <a:solidFill>
                  <a:srgbClr val="FF9900"/>
                </a:solidFill>
                <a:latin typeface="Times New Roman" pitchFamily="18" charset="0"/>
              </a:rPr>
              <a:t>quick overview</a:t>
            </a:r>
            <a:endParaRPr lang="en-US" sz="4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endParaRPr>
          </a:p>
        </p:txBody>
      </p:sp>
      <p:pic>
        <p:nvPicPr>
          <p:cNvPr id="138246" name="Picture 6" descr="http://res.images.picsquare.com/images/designs/924.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rot="21245471">
            <a:off x="7907673" y="2489281"/>
            <a:ext cx="975895" cy="9271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7" name="Rectangle 7"/>
          <p:cNvSpPr>
            <a:spLocks noChangeArrowheads="1"/>
          </p:cNvSpPr>
          <p:nvPr/>
        </p:nvSpPr>
        <p:spPr bwMode="auto">
          <a:xfrm>
            <a:off x="300037" y="2120900"/>
            <a:ext cx="5996437" cy="4554538"/>
          </a:xfrm>
          <a:prstGeom prst="rect">
            <a:avLst/>
          </a:prstGeom>
          <a:solidFill>
            <a:srgbClr val="FFFFCC"/>
          </a:solidFill>
          <a:ln w="9525">
            <a:noFill/>
            <a:miter lim="800000"/>
            <a:headEnd/>
            <a:tailEnd/>
          </a:ln>
          <a:scene3d>
            <a:camera prst="orthographicFront"/>
            <a:lightRig rig="threePt" dir="t"/>
          </a:scene3d>
          <a:sp3d>
            <a:bevelT/>
          </a:sp3d>
        </p:spPr>
        <p:txBody>
          <a:bodyPr/>
          <a:lstStyle/>
          <a:p>
            <a:pPr marL="342900" indent="-342900">
              <a:spcBef>
                <a:spcPts val="0"/>
              </a:spcBef>
              <a:buClr>
                <a:schemeClr val="tx1"/>
              </a:buClr>
              <a:buFontTx/>
              <a:buChar char="•"/>
            </a:pPr>
            <a:r>
              <a:rPr lang="en-US" sz="2400" dirty="0">
                <a:solidFill>
                  <a:srgbClr val="FF0000"/>
                </a:solidFill>
                <a:latin typeface="Tahoma" pitchFamily="34" charset="0"/>
              </a:rPr>
              <a:t>Dental Assistant</a:t>
            </a:r>
            <a:r>
              <a:rPr lang="en-US" sz="2400" dirty="0" smtClean="0">
                <a:solidFill>
                  <a:srgbClr val="FF0000"/>
                </a:solidFill>
                <a:latin typeface="Tahoma" pitchFamily="34" charset="0"/>
              </a:rPr>
              <a:t> </a:t>
            </a:r>
            <a:r>
              <a:rPr lang="en-US" dirty="0" smtClean="0">
                <a:latin typeface="Tahoma" pitchFamily="34" charset="0"/>
              </a:rPr>
              <a:t>@ Rocky Point Dental Clinic</a:t>
            </a:r>
          </a:p>
          <a:p>
            <a:pPr marL="342900" indent="-342900">
              <a:spcBef>
                <a:spcPts val="0"/>
              </a:spcBef>
              <a:buClr>
                <a:schemeClr val="tx1"/>
              </a:buClr>
              <a:buFontTx/>
              <a:buChar char="•"/>
            </a:pPr>
            <a:r>
              <a:rPr lang="en-US" sz="2400" dirty="0">
                <a:solidFill>
                  <a:srgbClr val="FF0000"/>
                </a:solidFill>
                <a:latin typeface="Tahoma" pitchFamily="34" charset="0"/>
              </a:rPr>
              <a:t>Mechanic</a:t>
            </a:r>
            <a:r>
              <a:rPr lang="en-US" sz="3200" dirty="0" smtClean="0">
                <a:latin typeface="Tahoma" pitchFamily="34" charset="0"/>
              </a:rPr>
              <a:t> </a:t>
            </a:r>
            <a:r>
              <a:rPr lang="en-US" dirty="0">
                <a:latin typeface="Tahoma" pitchFamily="34" charset="0"/>
              </a:rPr>
              <a:t>@ Coquitlam Chrysler</a:t>
            </a:r>
          </a:p>
          <a:p>
            <a:pPr marL="342900" indent="-342900">
              <a:spcBef>
                <a:spcPts val="0"/>
              </a:spcBef>
              <a:buClr>
                <a:schemeClr val="tx1"/>
              </a:buClr>
              <a:buFontTx/>
              <a:buChar char="•"/>
            </a:pPr>
            <a:r>
              <a:rPr lang="en-US" sz="2400" dirty="0">
                <a:solidFill>
                  <a:srgbClr val="FF0000"/>
                </a:solidFill>
                <a:latin typeface="Tahoma" pitchFamily="34" charset="0"/>
              </a:rPr>
              <a:t>Veterinarian</a:t>
            </a:r>
            <a:r>
              <a:rPr lang="en-US" sz="2400" dirty="0" smtClean="0">
                <a:latin typeface="Tahoma" pitchFamily="34" charset="0"/>
              </a:rPr>
              <a:t> </a:t>
            </a:r>
            <a:r>
              <a:rPr lang="en-US" dirty="0" smtClean="0">
                <a:latin typeface="Tahoma" pitchFamily="34" charset="0"/>
              </a:rPr>
              <a:t>@ Eagle Ridge Animal Hospital</a:t>
            </a:r>
            <a:endParaRPr lang="en-US" dirty="0">
              <a:latin typeface="Tahoma" pitchFamily="34" charset="0"/>
            </a:endParaRPr>
          </a:p>
          <a:p>
            <a:pPr marL="342900" indent="-342900">
              <a:spcBef>
                <a:spcPts val="0"/>
              </a:spcBef>
              <a:buClr>
                <a:schemeClr val="tx1"/>
              </a:buClr>
              <a:buFontTx/>
              <a:buChar char="•"/>
            </a:pPr>
            <a:r>
              <a:rPr lang="en-US" sz="2400" dirty="0">
                <a:solidFill>
                  <a:srgbClr val="FF0000"/>
                </a:solidFill>
                <a:latin typeface="Tahoma" pitchFamily="34" charset="0"/>
              </a:rPr>
              <a:t>Nurse</a:t>
            </a:r>
            <a:r>
              <a:rPr lang="en-US" dirty="0" smtClean="0">
                <a:latin typeface="Tahoma" pitchFamily="34" charset="0"/>
              </a:rPr>
              <a:t> @ Hawthorne Care Centre</a:t>
            </a:r>
            <a:endParaRPr lang="en-US" sz="2400" dirty="0">
              <a:latin typeface="Tahoma" pitchFamily="34" charset="0"/>
            </a:endParaRPr>
          </a:p>
          <a:p>
            <a:pPr marL="342900" indent="-342900">
              <a:spcBef>
                <a:spcPts val="0"/>
              </a:spcBef>
              <a:buClr>
                <a:schemeClr val="tx1"/>
              </a:buClr>
              <a:buFontTx/>
              <a:buChar char="•"/>
            </a:pPr>
            <a:r>
              <a:rPr lang="en-US" sz="2400" dirty="0">
                <a:solidFill>
                  <a:srgbClr val="FF0000"/>
                </a:solidFill>
                <a:latin typeface="Tahoma" pitchFamily="34" charset="0"/>
              </a:rPr>
              <a:t>School teacher </a:t>
            </a:r>
            <a:r>
              <a:rPr lang="en-US" dirty="0" smtClean="0">
                <a:latin typeface="Tahoma" pitchFamily="34" charset="0"/>
              </a:rPr>
              <a:t>@ Eagle Ridge Elementary</a:t>
            </a:r>
            <a:endParaRPr lang="en-US" sz="2400" dirty="0">
              <a:latin typeface="Tahoma" pitchFamily="34" charset="0"/>
            </a:endParaRPr>
          </a:p>
          <a:p>
            <a:pPr marL="342900" indent="-342900">
              <a:spcBef>
                <a:spcPts val="0"/>
              </a:spcBef>
              <a:buClr>
                <a:schemeClr val="tx1"/>
              </a:buClr>
              <a:buFontTx/>
              <a:buChar char="•"/>
            </a:pPr>
            <a:r>
              <a:rPr lang="en-US" sz="2400" dirty="0">
                <a:solidFill>
                  <a:srgbClr val="FF0000"/>
                </a:solidFill>
                <a:latin typeface="Tahoma" pitchFamily="34" charset="0"/>
              </a:rPr>
              <a:t>Daycare </a:t>
            </a:r>
            <a:r>
              <a:rPr lang="en-US" sz="2400" dirty="0" smtClean="0">
                <a:solidFill>
                  <a:srgbClr val="FF0000"/>
                </a:solidFill>
                <a:latin typeface="Tahoma" pitchFamily="34" charset="0"/>
              </a:rPr>
              <a:t>worker </a:t>
            </a:r>
            <a:r>
              <a:rPr lang="en-US" dirty="0" smtClean="0">
                <a:latin typeface="Tahoma" pitchFamily="34" charset="0"/>
              </a:rPr>
              <a:t>@ Panda Bear Daycare</a:t>
            </a:r>
            <a:endParaRPr lang="en-US" sz="2400" dirty="0">
              <a:latin typeface="Tahoma" pitchFamily="34" charset="0"/>
            </a:endParaRPr>
          </a:p>
          <a:p>
            <a:pPr marL="342900" indent="-342900">
              <a:spcBef>
                <a:spcPts val="0"/>
              </a:spcBef>
              <a:buClr>
                <a:schemeClr val="tx1"/>
              </a:buClr>
              <a:buFontTx/>
              <a:buChar char="•"/>
            </a:pPr>
            <a:r>
              <a:rPr lang="en-US" sz="2400" dirty="0">
                <a:solidFill>
                  <a:srgbClr val="FF0000"/>
                </a:solidFill>
                <a:latin typeface="Tahoma" pitchFamily="34" charset="0"/>
              </a:rPr>
              <a:t>Graphic </a:t>
            </a:r>
            <a:r>
              <a:rPr lang="en-US" sz="2400" dirty="0" smtClean="0">
                <a:solidFill>
                  <a:srgbClr val="FF0000"/>
                </a:solidFill>
                <a:latin typeface="Tahoma" pitchFamily="34" charset="0"/>
              </a:rPr>
              <a:t>artist</a:t>
            </a:r>
            <a:r>
              <a:rPr lang="en-US" dirty="0">
                <a:solidFill>
                  <a:srgbClr val="FF0000"/>
                </a:solidFill>
                <a:latin typeface="Tahoma" pitchFamily="34" charset="0"/>
              </a:rPr>
              <a:t> </a:t>
            </a:r>
            <a:r>
              <a:rPr lang="en-US" dirty="0">
                <a:latin typeface="Tahoma" pitchFamily="34" charset="0"/>
              </a:rPr>
              <a:t>@ </a:t>
            </a:r>
            <a:r>
              <a:rPr lang="en-US" dirty="0" smtClean="0">
                <a:latin typeface="Tahoma" pitchFamily="34" charset="0"/>
              </a:rPr>
              <a:t>Superior Signs</a:t>
            </a:r>
            <a:endParaRPr lang="en-US" dirty="0">
              <a:solidFill>
                <a:srgbClr val="FF0000"/>
              </a:solidFill>
              <a:latin typeface="Tahoma" pitchFamily="34" charset="0"/>
            </a:endParaRPr>
          </a:p>
          <a:p>
            <a:pPr marL="342900" indent="-342900">
              <a:spcBef>
                <a:spcPts val="0"/>
              </a:spcBef>
              <a:buClr>
                <a:schemeClr val="tx1"/>
              </a:buClr>
              <a:buFontTx/>
              <a:buChar char="•"/>
            </a:pPr>
            <a:r>
              <a:rPr lang="en-US" sz="2400" dirty="0">
                <a:solidFill>
                  <a:srgbClr val="FF0000"/>
                </a:solidFill>
                <a:latin typeface="Tahoma" pitchFamily="34" charset="0"/>
              </a:rPr>
              <a:t>Cook</a:t>
            </a:r>
            <a:r>
              <a:rPr lang="en-US" dirty="0" smtClean="0">
                <a:latin typeface="Tahoma" pitchFamily="34" charset="0"/>
              </a:rPr>
              <a:t> @ Pasta Polo</a:t>
            </a:r>
            <a:endParaRPr lang="en-US" sz="2400" dirty="0">
              <a:latin typeface="Tahoma" pitchFamily="34" charset="0"/>
            </a:endParaRPr>
          </a:p>
          <a:p>
            <a:pPr marL="342900" indent="-342900">
              <a:spcBef>
                <a:spcPts val="0"/>
              </a:spcBef>
              <a:buClr>
                <a:schemeClr val="tx1"/>
              </a:buClr>
              <a:buFontTx/>
              <a:buChar char="•"/>
            </a:pPr>
            <a:r>
              <a:rPr lang="en-US" sz="2400" dirty="0">
                <a:solidFill>
                  <a:srgbClr val="FF0000"/>
                </a:solidFill>
                <a:latin typeface="Tahoma" pitchFamily="34" charset="0"/>
              </a:rPr>
              <a:t>Journalist</a:t>
            </a:r>
            <a:r>
              <a:rPr lang="en-US" dirty="0" smtClean="0">
                <a:latin typeface="Tahoma" pitchFamily="34" charset="0"/>
              </a:rPr>
              <a:t> @ </a:t>
            </a:r>
            <a:r>
              <a:rPr lang="en-US" dirty="0" err="1" smtClean="0">
                <a:latin typeface="Tahoma" pitchFamily="34" charset="0"/>
              </a:rPr>
              <a:t>Youthink</a:t>
            </a:r>
            <a:r>
              <a:rPr lang="en-US" dirty="0" smtClean="0">
                <a:latin typeface="Tahoma" pitchFamily="34" charset="0"/>
              </a:rPr>
              <a:t> Newspaper</a:t>
            </a:r>
            <a:endParaRPr lang="en-US" sz="2400" dirty="0">
              <a:latin typeface="Tahoma" pitchFamily="34" charset="0"/>
            </a:endParaRPr>
          </a:p>
          <a:p>
            <a:pPr marL="342900" indent="-342900">
              <a:spcBef>
                <a:spcPts val="0"/>
              </a:spcBef>
              <a:buClr>
                <a:srgbClr val="FF3300"/>
              </a:buClr>
              <a:buFontTx/>
              <a:buChar char="•"/>
            </a:pPr>
            <a:r>
              <a:rPr lang="en-US" sz="2000" i="1" dirty="0">
                <a:latin typeface="Tahoma" pitchFamily="34" charset="0"/>
              </a:rPr>
              <a:t>and so many more opportunities</a:t>
            </a:r>
            <a:r>
              <a:rPr lang="en-US" sz="2400" dirty="0">
                <a:latin typeface="Tahoma" pitchFamily="34" charset="0"/>
              </a:rPr>
              <a:t>!</a:t>
            </a:r>
          </a:p>
          <a:p>
            <a:pPr marL="342900" indent="-342900">
              <a:spcBef>
                <a:spcPct val="20000"/>
              </a:spcBef>
              <a:buClr>
                <a:schemeClr val="tx1"/>
              </a:buClr>
              <a:buFontTx/>
              <a:buChar char="•"/>
            </a:pPr>
            <a:endParaRPr lang="en-US" sz="2400" dirty="0">
              <a:solidFill>
                <a:srgbClr val="FF3300"/>
              </a:solidFill>
              <a:latin typeface="Tahoma" pitchFamily="34" charset="0"/>
            </a:endParaRPr>
          </a:p>
        </p:txBody>
      </p:sp>
      <p:pic>
        <p:nvPicPr>
          <p:cNvPr id="21508" name="Picture 14" descr="Veitch"/>
          <p:cNvPicPr>
            <a:picLocks noChangeAspect="1" noChangeArrowheads="1"/>
          </p:cNvPicPr>
          <p:nvPr/>
        </p:nvPicPr>
        <p:blipFill>
          <a:blip r:embed="rId3" cstate="print">
            <a:lum/>
          </a:blip>
          <a:srcRect/>
          <a:stretch>
            <a:fillRect/>
          </a:stretch>
        </p:blipFill>
        <p:spPr bwMode="auto">
          <a:xfrm rot="488352">
            <a:off x="4910753" y="4930966"/>
            <a:ext cx="2198242" cy="1648682"/>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21509" name="Picture 16" descr="learningchef"/>
          <p:cNvPicPr>
            <a:picLocks noChangeAspect="1" noChangeArrowheads="1"/>
          </p:cNvPicPr>
          <p:nvPr/>
        </p:nvPicPr>
        <p:blipFill>
          <a:blip r:embed="rId4" cstate="print">
            <a:lum/>
          </a:blip>
          <a:srcRect l="24457"/>
          <a:stretch>
            <a:fillRect/>
          </a:stretch>
        </p:blipFill>
        <p:spPr bwMode="auto">
          <a:xfrm>
            <a:off x="6578600" y="2685197"/>
            <a:ext cx="1959755" cy="1943100"/>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21510" name="Picture 18" descr="nurse"/>
          <p:cNvPicPr>
            <a:picLocks noChangeAspect="1" noChangeArrowheads="1"/>
          </p:cNvPicPr>
          <p:nvPr/>
        </p:nvPicPr>
        <p:blipFill>
          <a:blip r:embed="rId5" cstate="print">
            <a:lum/>
          </a:blip>
          <a:srcRect l="31190" t="1813" r="5080" b="7352"/>
          <a:stretch>
            <a:fillRect/>
          </a:stretch>
        </p:blipFill>
        <p:spPr bwMode="auto">
          <a:xfrm>
            <a:off x="6985000" y="4521200"/>
            <a:ext cx="1936750" cy="2175230"/>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9" name="Rectangle 8"/>
          <p:cNvSpPr>
            <a:spLocks noChangeArrowheads="1"/>
          </p:cNvSpPr>
          <p:nvPr/>
        </p:nvSpPr>
        <p:spPr bwMode="auto">
          <a:xfrm>
            <a:off x="279400" y="0"/>
            <a:ext cx="6299200" cy="1917700"/>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Work Experience</a:t>
            </a:r>
            <a:endParaRPr lang="en-US" sz="72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endParaRPr>
          </a:p>
          <a:p>
            <a:pPr>
              <a:defRPr/>
            </a:pPr>
            <a:r>
              <a:rPr lang="en-US" sz="4000" i="1" dirty="0" smtClean="0">
                <a:solidFill>
                  <a:srgbClr val="FF9900"/>
                </a:solidFill>
                <a:latin typeface="Times New Roman" pitchFamily="18" charset="0"/>
              </a:rPr>
              <a:t>Examples of placements</a:t>
            </a:r>
            <a:endParaRPr lang="en-US" sz="4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1" name="Rectangle 9"/>
          <p:cNvSpPr>
            <a:spLocks noChangeArrowheads="1"/>
          </p:cNvSpPr>
          <p:nvPr/>
        </p:nvSpPr>
        <p:spPr bwMode="auto">
          <a:xfrm>
            <a:off x="274638" y="2152650"/>
            <a:ext cx="6316662" cy="4413250"/>
          </a:xfrm>
          <a:prstGeom prst="rect">
            <a:avLst/>
          </a:prstGeom>
          <a:solidFill>
            <a:srgbClr val="FFFFCC"/>
          </a:solidFill>
          <a:ln w="9525">
            <a:noFill/>
            <a:miter lim="800000"/>
            <a:headEnd/>
            <a:tailEnd/>
          </a:ln>
          <a:scene3d>
            <a:camera prst="orthographicFront"/>
            <a:lightRig rig="threePt" dir="t"/>
          </a:scene3d>
          <a:sp3d>
            <a:bevelT/>
          </a:sp3d>
        </p:spPr>
        <p:txBody>
          <a:bodyPr/>
          <a:lstStyle/>
          <a:p>
            <a:pPr marL="342900" indent="-342900">
              <a:spcBef>
                <a:spcPct val="20000"/>
              </a:spcBef>
              <a:buClr>
                <a:schemeClr val="tx1"/>
              </a:buClr>
              <a:buFontTx/>
              <a:buChar char="•"/>
            </a:pPr>
            <a:r>
              <a:rPr lang="en-US" sz="2400" dirty="0" smtClean="0">
                <a:solidFill>
                  <a:srgbClr val="FF3300"/>
                </a:solidFill>
                <a:latin typeface="Tahoma" pitchFamily="34" charset="0"/>
              </a:rPr>
              <a:t>Specialize</a:t>
            </a:r>
            <a:r>
              <a:rPr lang="en-US" sz="2400" dirty="0" smtClean="0">
                <a:latin typeface="Tahoma" pitchFamily="34" charset="0"/>
              </a:rPr>
              <a:t> </a:t>
            </a:r>
            <a:r>
              <a:rPr lang="en-US" sz="2400" dirty="0">
                <a:latin typeface="Tahoma" pitchFamily="34" charset="0"/>
              </a:rPr>
              <a:t>in an elective field</a:t>
            </a:r>
          </a:p>
          <a:p>
            <a:pPr marL="342900" indent="-342900">
              <a:spcBef>
                <a:spcPct val="20000"/>
              </a:spcBef>
              <a:buClr>
                <a:schemeClr val="tx1"/>
              </a:buClr>
              <a:buFontTx/>
              <a:buChar char="•"/>
            </a:pPr>
            <a:r>
              <a:rPr lang="en-US" sz="2400" dirty="0">
                <a:solidFill>
                  <a:srgbClr val="FF3300"/>
                </a:solidFill>
                <a:latin typeface="Tahoma" pitchFamily="34" charset="0"/>
              </a:rPr>
              <a:t>Real job experience</a:t>
            </a:r>
            <a:r>
              <a:rPr lang="en-US" sz="2400" dirty="0">
                <a:latin typeface="Tahoma" pitchFamily="34" charset="0"/>
              </a:rPr>
              <a:t> in a chosen field</a:t>
            </a:r>
          </a:p>
          <a:p>
            <a:pPr marL="342900" indent="-342900">
              <a:spcBef>
                <a:spcPct val="20000"/>
              </a:spcBef>
              <a:buClr>
                <a:schemeClr val="tx1"/>
              </a:buClr>
              <a:buFontTx/>
              <a:buChar char="•"/>
            </a:pPr>
            <a:r>
              <a:rPr lang="en-US" sz="2400" dirty="0">
                <a:solidFill>
                  <a:srgbClr val="FF3300"/>
                </a:solidFill>
                <a:latin typeface="Tahoma" pitchFamily="34" charset="0"/>
              </a:rPr>
              <a:t>Networking</a:t>
            </a:r>
          </a:p>
          <a:p>
            <a:pPr marL="342900" indent="-342900">
              <a:spcBef>
                <a:spcPct val="20000"/>
              </a:spcBef>
              <a:buClr>
                <a:schemeClr val="tx1"/>
              </a:buClr>
              <a:buFontTx/>
              <a:buChar char="•"/>
            </a:pPr>
            <a:r>
              <a:rPr lang="en-US" sz="2400" dirty="0">
                <a:latin typeface="Tahoma" pitchFamily="34" charset="0"/>
              </a:rPr>
              <a:t>Work Experience 12a </a:t>
            </a:r>
            <a:r>
              <a:rPr lang="en-US" sz="2400" dirty="0" smtClean="0">
                <a:latin typeface="Tahoma" pitchFamily="34" charset="0"/>
              </a:rPr>
              <a:t>count </a:t>
            </a:r>
            <a:r>
              <a:rPr lang="en-US" sz="2400" dirty="0">
                <a:latin typeface="Tahoma" pitchFamily="34" charset="0"/>
              </a:rPr>
              <a:t>as </a:t>
            </a:r>
            <a:r>
              <a:rPr lang="en-US" sz="2400" dirty="0" smtClean="0">
                <a:latin typeface="Tahoma" pitchFamily="34" charset="0"/>
              </a:rPr>
              <a:t>a </a:t>
            </a:r>
            <a:br>
              <a:rPr lang="en-US" sz="2400" dirty="0" smtClean="0">
                <a:latin typeface="Tahoma" pitchFamily="34" charset="0"/>
              </a:rPr>
            </a:br>
            <a:r>
              <a:rPr lang="en-US" sz="2400" dirty="0" smtClean="0">
                <a:latin typeface="Tahoma" pitchFamily="34" charset="0"/>
              </a:rPr>
              <a:t>normal grade 12 subject for graduation</a:t>
            </a:r>
            <a:endParaRPr lang="en-US" sz="2400" dirty="0">
              <a:latin typeface="Tahoma" pitchFamily="34" charset="0"/>
            </a:endParaRPr>
          </a:p>
          <a:p>
            <a:pPr marL="342900" indent="-342900">
              <a:spcBef>
                <a:spcPct val="20000"/>
              </a:spcBef>
              <a:buClr>
                <a:schemeClr val="tx1"/>
              </a:buClr>
              <a:buFontTx/>
              <a:buChar char="•"/>
            </a:pPr>
            <a:r>
              <a:rPr lang="en-US" sz="2400" dirty="0" smtClean="0">
                <a:latin typeface="Tahoma" pitchFamily="34" charset="0"/>
              </a:rPr>
              <a:t>Potential </a:t>
            </a:r>
            <a:r>
              <a:rPr lang="en-US" sz="2400" dirty="0" smtClean="0">
                <a:solidFill>
                  <a:srgbClr val="FF3300"/>
                </a:solidFill>
                <a:latin typeface="Tahoma" pitchFamily="34" charset="0"/>
              </a:rPr>
              <a:t>employment </a:t>
            </a:r>
            <a:r>
              <a:rPr lang="en-US" sz="2400" dirty="0">
                <a:solidFill>
                  <a:srgbClr val="FF3300"/>
                </a:solidFill>
                <a:latin typeface="Tahoma" pitchFamily="34" charset="0"/>
              </a:rPr>
              <a:t>opportunities</a:t>
            </a:r>
          </a:p>
          <a:p>
            <a:pPr marL="342900" indent="-342900">
              <a:spcBef>
                <a:spcPct val="20000"/>
              </a:spcBef>
              <a:buClr>
                <a:schemeClr val="tx1"/>
              </a:buClr>
              <a:buFontTx/>
              <a:buChar char="•"/>
            </a:pPr>
            <a:r>
              <a:rPr lang="en-US" sz="2400" dirty="0">
                <a:solidFill>
                  <a:srgbClr val="FF3300"/>
                </a:solidFill>
                <a:latin typeface="Tahoma" pitchFamily="34" charset="0"/>
              </a:rPr>
              <a:t>Priority placement</a:t>
            </a:r>
            <a:r>
              <a:rPr lang="en-US" sz="2400" dirty="0">
                <a:latin typeface="Tahoma" pitchFamily="34" charset="0"/>
              </a:rPr>
              <a:t> </a:t>
            </a:r>
            <a:r>
              <a:rPr lang="en-US" sz="2400" dirty="0" smtClean="0">
                <a:latin typeface="Tahoma" pitchFamily="34" charset="0"/>
              </a:rPr>
              <a:t>or </a:t>
            </a:r>
            <a:r>
              <a:rPr lang="en-US" sz="2400" dirty="0" smtClean="0">
                <a:solidFill>
                  <a:srgbClr val="FF3300"/>
                </a:solidFill>
                <a:latin typeface="Tahoma" pitchFamily="34" charset="0"/>
              </a:rPr>
              <a:t>reserved seating</a:t>
            </a:r>
            <a:r>
              <a:rPr lang="en-US" sz="2400" dirty="0" smtClean="0">
                <a:latin typeface="Tahoma" pitchFamily="34" charset="0"/>
              </a:rPr>
              <a:t> at </a:t>
            </a:r>
            <a:r>
              <a:rPr lang="en-US" sz="2400" dirty="0">
                <a:latin typeface="Tahoma" pitchFamily="34" charset="0"/>
              </a:rPr>
              <a:t>some colleges</a:t>
            </a:r>
          </a:p>
          <a:p>
            <a:pPr marL="342900" indent="-342900">
              <a:spcBef>
                <a:spcPct val="20000"/>
              </a:spcBef>
              <a:buClr>
                <a:schemeClr val="tx1"/>
              </a:buClr>
              <a:buFontTx/>
              <a:buChar char="•"/>
            </a:pPr>
            <a:r>
              <a:rPr lang="en-US" sz="2400" dirty="0">
                <a:latin typeface="Tahoma" pitchFamily="34" charset="0"/>
              </a:rPr>
              <a:t>Can use it towards </a:t>
            </a:r>
            <a:r>
              <a:rPr lang="en-US" sz="2400" dirty="0">
                <a:solidFill>
                  <a:srgbClr val="FF3300"/>
                </a:solidFill>
                <a:latin typeface="Tahoma" pitchFamily="34" charset="0"/>
              </a:rPr>
              <a:t>30 hrs of Graduation Transitions</a:t>
            </a:r>
          </a:p>
        </p:txBody>
      </p:sp>
      <p:pic>
        <p:nvPicPr>
          <p:cNvPr id="22534" name="Picture 16" descr="W_BOOK_FindingAJobYouCanLove"/>
          <p:cNvPicPr>
            <a:picLocks noChangeAspect="1" noChangeArrowheads="1"/>
          </p:cNvPicPr>
          <p:nvPr/>
        </p:nvPicPr>
        <p:blipFill>
          <a:blip r:embed="rId3" cstate="print">
            <a:lum/>
          </a:blip>
          <a:srcRect l="6291" t="4399" r="6387"/>
          <a:stretch>
            <a:fillRect/>
          </a:stretch>
        </p:blipFill>
        <p:spPr bwMode="auto">
          <a:xfrm rot="479496">
            <a:off x="6603705" y="3048112"/>
            <a:ext cx="2281928" cy="3876181"/>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9" name="Rectangle 8"/>
          <p:cNvSpPr>
            <a:spLocks noChangeArrowheads="1"/>
          </p:cNvSpPr>
          <p:nvPr/>
        </p:nvSpPr>
        <p:spPr bwMode="auto">
          <a:xfrm>
            <a:off x="279400" y="0"/>
            <a:ext cx="6299200" cy="1917700"/>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Work Experience</a:t>
            </a:r>
          </a:p>
          <a:p>
            <a:pPr>
              <a:defRPr/>
            </a:pPr>
            <a:r>
              <a:rPr lang="en-US" sz="4000" i="1" dirty="0" smtClean="0">
                <a:solidFill>
                  <a:srgbClr val="FF9900"/>
                </a:solidFill>
                <a:latin typeface="Times New Roman" pitchFamily="18" charset="0"/>
              </a:rPr>
              <a:t>why take it</a:t>
            </a:r>
            <a:r>
              <a:rPr lang="en-US" sz="6000" i="1" dirty="0" smtClean="0">
                <a:solidFill>
                  <a:srgbClr val="FF9900"/>
                </a:solidFill>
                <a:latin typeface="Times New Roman" pitchFamily="18" charset="0"/>
              </a:rPr>
              <a:t>?</a:t>
            </a:r>
            <a:endPar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6" name="Rectangle 7"/>
          <p:cNvSpPr>
            <a:spLocks noChangeArrowheads="1"/>
          </p:cNvSpPr>
          <p:nvPr/>
        </p:nvSpPr>
        <p:spPr bwMode="auto">
          <a:xfrm>
            <a:off x="147660" y="2320119"/>
            <a:ext cx="6032500" cy="3766788"/>
          </a:xfrm>
          <a:prstGeom prst="rect">
            <a:avLst/>
          </a:prstGeom>
          <a:solidFill>
            <a:srgbClr val="FFFFCC"/>
          </a:solidFill>
          <a:ln w="9525">
            <a:noFill/>
            <a:miter lim="800000"/>
            <a:headEnd/>
            <a:tailEnd/>
          </a:ln>
          <a:scene3d>
            <a:camera prst="orthographicFront"/>
            <a:lightRig rig="threePt" dir="t"/>
          </a:scene3d>
          <a:sp3d>
            <a:bevelT/>
          </a:sp3d>
        </p:spPr>
        <p:txBody>
          <a:bodyPr/>
          <a:lstStyle/>
          <a:p>
            <a:pPr marL="342900" indent="-342900">
              <a:spcBef>
                <a:spcPct val="20000"/>
              </a:spcBef>
              <a:buFontTx/>
              <a:buChar char="•"/>
            </a:pPr>
            <a:r>
              <a:rPr lang="en-US" sz="2200" dirty="0">
                <a:latin typeface="Tahoma" pitchFamily="34" charset="0"/>
              </a:rPr>
              <a:t>Designed for high school students </a:t>
            </a:r>
            <a:r>
              <a:rPr lang="en-US" sz="2200" dirty="0" smtClean="0">
                <a:latin typeface="Tahoma" pitchFamily="34" charset="0"/>
              </a:rPr>
              <a:t>who want a </a:t>
            </a:r>
            <a:r>
              <a:rPr lang="en-US" sz="2200" dirty="0" smtClean="0">
                <a:solidFill>
                  <a:srgbClr val="FF3300"/>
                </a:solidFill>
                <a:latin typeface="Tahoma" pitchFamily="34" charset="0"/>
              </a:rPr>
              <a:t>paid job in </a:t>
            </a:r>
            <a:r>
              <a:rPr lang="en-US" sz="2200" dirty="0">
                <a:solidFill>
                  <a:srgbClr val="FF3300"/>
                </a:solidFill>
                <a:latin typeface="Tahoma" pitchFamily="34" charset="0"/>
              </a:rPr>
              <a:t>one of the 100+ </a:t>
            </a:r>
            <a:r>
              <a:rPr lang="en-US" sz="2200" dirty="0" err="1">
                <a:solidFill>
                  <a:srgbClr val="FF3300"/>
                </a:solidFill>
                <a:latin typeface="Tahoma" pitchFamily="34" charset="0"/>
              </a:rPr>
              <a:t>apprenticeable</a:t>
            </a:r>
            <a:r>
              <a:rPr lang="en-US" sz="2200" dirty="0">
                <a:solidFill>
                  <a:srgbClr val="FF3300"/>
                </a:solidFill>
                <a:latin typeface="Tahoma" pitchFamily="34" charset="0"/>
              </a:rPr>
              <a:t> </a:t>
            </a:r>
            <a:r>
              <a:rPr lang="en-US" sz="2200" u="sng" dirty="0">
                <a:solidFill>
                  <a:srgbClr val="FF3300"/>
                </a:solidFill>
                <a:latin typeface="Tahoma" pitchFamily="34" charset="0"/>
              </a:rPr>
              <a:t>trades</a:t>
            </a:r>
            <a:r>
              <a:rPr lang="en-US" sz="2200" dirty="0">
                <a:latin typeface="Tahoma" pitchFamily="34" charset="0"/>
              </a:rPr>
              <a:t> (see ITABC.ca)</a:t>
            </a:r>
          </a:p>
          <a:p>
            <a:pPr marL="342900" indent="-342900">
              <a:spcBef>
                <a:spcPct val="20000"/>
              </a:spcBef>
              <a:buFontTx/>
              <a:buChar char="•"/>
            </a:pPr>
            <a:r>
              <a:rPr lang="en-US" sz="2200" dirty="0">
                <a:latin typeface="Tahoma" pitchFamily="34" charset="0"/>
              </a:rPr>
              <a:t>Earn up to </a:t>
            </a:r>
            <a:r>
              <a:rPr lang="en-US" sz="2200" dirty="0">
                <a:solidFill>
                  <a:srgbClr val="FF3300"/>
                </a:solidFill>
                <a:latin typeface="Tahoma" pitchFamily="34" charset="0"/>
              </a:rPr>
              <a:t>16 credits (4 courses)</a:t>
            </a:r>
            <a:r>
              <a:rPr lang="en-US" sz="2200" dirty="0">
                <a:latin typeface="Tahoma" pitchFamily="34" charset="0"/>
              </a:rPr>
              <a:t> towards graduation for </a:t>
            </a:r>
            <a:r>
              <a:rPr lang="en-US" sz="2200" dirty="0" smtClean="0">
                <a:latin typeface="Tahoma" pitchFamily="34" charset="0"/>
              </a:rPr>
              <a:t>employment…</a:t>
            </a:r>
            <a:br>
              <a:rPr lang="en-US" sz="2200" dirty="0" smtClean="0">
                <a:latin typeface="Tahoma" pitchFamily="34" charset="0"/>
              </a:rPr>
            </a:br>
            <a:r>
              <a:rPr lang="en-US" sz="2000" dirty="0" smtClean="0">
                <a:latin typeface="Tahoma" pitchFamily="34" charset="0"/>
              </a:rPr>
              <a:t>120 </a:t>
            </a:r>
            <a:r>
              <a:rPr lang="en-US" sz="2000" dirty="0" err="1" smtClean="0">
                <a:latin typeface="Tahoma" pitchFamily="34" charset="0"/>
              </a:rPr>
              <a:t>hrs</a:t>
            </a:r>
            <a:r>
              <a:rPr lang="en-US" sz="2000" dirty="0" smtClean="0">
                <a:latin typeface="Tahoma" pitchFamily="34" charset="0"/>
              </a:rPr>
              <a:t> of work = 4 high school credits</a:t>
            </a:r>
            <a:endParaRPr lang="en-US" sz="2200" dirty="0">
              <a:latin typeface="Tahoma" pitchFamily="34" charset="0"/>
            </a:endParaRPr>
          </a:p>
          <a:p>
            <a:pPr marL="342900" indent="-342900">
              <a:spcBef>
                <a:spcPct val="20000"/>
              </a:spcBef>
              <a:buFontTx/>
              <a:buChar char="•"/>
            </a:pPr>
            <a:r>
              <a:rPr lang="en-US" sz="2200" dirty="0">
                <a:latin typeface="Tahoma" pitchFamily="34" charset="0"/>
              </a:rPr>
              <a:t>Work hours count towards the </a:t>
            </a:r>
            <a:r>
              <a:rPr lang="en-US" sz="2200" dirty="0" smtClean="0">
                <a:latin typeface="Tahoma" pitchFamily="34" charset="0"/>
              </a:rPr>
              <a:t>completion</a:t>
            </a:r>
            <a:br>
              <a:rPr lang="en-US" sz="2200" dirty="0" smtClean="0">
                <a:latin typeface="Tahoma" pitchFamily="34" charset="0"/>
              </a:rPr>
            </a:br>
            <a:r>
              <a:rPr lang="en-US" sz="2200" dirty="0" smtClean="0">
                <a:latin typeface="Tahoma" pitchFamily="34" charset="0"/>
              </a:rPr>
              <a:t>of </a:t>
            </a:r>
            <a:r>
              <a:rPr lang="en-US" sz="2200" dirty="0">
                <a:solidFill>
                  <a:srgbClr val="FF3300"/>
                </a:solidFill>
                <a:latin typeface="Tahoma" pitchFamily="34" charset="0"/>
              </a:rPr>
              <a:t>Level </a:t>
            </a:r>
            <a:r>
              <a:rPr lang="en-US" sz="2200" dirty="0" smtClean="0">
                <a:solidFill>
                  <a:srgbClr val="FF3300"/>
                </a:solidFill>
                <a:latin typeface="Tahoma" pitchFamily="34" charset="0"/>
              </a:rPr>
              <a:t>1 certification</a:t>
            </a:r>
            <a:endParaRPr lang="en-US" dirty="0">
              <a:latin typeface="Tahoma" pitchFamily="34" charset="0"/>
            </a:endParaRPr>
          </a:p>
          <a:p>
            <a:pPr marL="342900" indent="-342900">
              <a:spcBef>
                <a:spcPct val="20000"/>
              </a:spcBef>
              <a:buFontTx/>
              <a:buChar char="•"/>
            </a:pPr>
            <a:r>
              <a:rPr lang="en-US" sz="2200" dirty="0" smtClean="0">
                <a:latin typeface="Tahoma" pitchFamily="34" charset="0"/>
              </a:rPr>
              <a:t>Can qualify </a:t>
            </a:r>
            <a:r>
              <a:rPr lang="en-US" sz="2200" dirty="0">
                <a:latin typeface="Tahoma" pitchFamily="34" charset="0"/>
              </a:rPr>
              <a:t>for a </a:t>
            </a:r>
            <a:r>
              <a:rPr lang="en-US" sz="2200" dirty="0">
                <a:solidFill>
                  <a:srgbClr val="FF3300"/>
                </a:solidFill>
                <a:latin typeface="Tahoma" pitchFamily="34" charset="0"/>
              </a:rPr>
              <a:t>$1,000 </a:t>
            </a:r>
            <a:r>
              <a:rPr lang="en-US" sz="2200" dirty="0" smtClean="0">
                <a:solidFill>
                  <a:srgbClr val="FF3300"/>
                </a:solidFill>
                <a:latin typeface="Tahoma" pitchFamily="34" charset="0"/>
              </a:rPr>
              <a:t>scholarship</a:t>
            </a:r>
            <a:endParaRPr lang="en-US" sz="2200" dirty="0">
              <a:latin typeface="Tahoma" pitchFamily="34" charset="0"/>
            </a:endParaRPr>
          </a:p>
        </p:txBody>
      </p:sp>
      <p:sp>
        <p:nvSpPr>
          <p:cNvPr id="6" name="TextBox 5"/>
          <p:cNvSpPr txBox="1"/>
          <p:nvPr/>
        </p:nvSpPr>
        <p:spPr>
          <a:xfrm>
            <a:off x="6373504" y="10449"/>
            <a:ext cx="2770496" cy="6070893"/>
          </a:xfrm>
          <a:prstGeom prst="rect">
            <a:avLst/>
          </a:prstGeom>
          <a:solidFill>
            <a:schemeClr val="tx1"/>
          </a:solidFill>
        </p:spPr>
        <p:txBody>
          <a:bodyPr wrap="square" rtlCol="0">
            <a:spAutoFit/>
          </a:bodyPr>
          <a:lstStyle/>
          <a:p>
            <a:endParaRPr lang="en-US" b="1" u="sng" dirty="0" smtClean="0">
              <a:solidFill>
                <a:schemeClr val="bg1"/>
              </a:solidFill>
              <a:effectLst>
                <a:outerShdw blurRad="38100" dist="38100" dir="2700000" algn="tl">
                  <a:srgbClr val="000000">
                    <a:alpha val="43137"/>
                  </a:srgbClr>
                </a:outerShdw>
              </a:effectLst>
            </a:endParaRPr>
          </a:p>
          <a:p>
            <a:r>
              <a:rPr lang="en-US" b="1" u="sng" dirty="0" smtClean="0">
                <a:solidFill>
                  <a:schemeClr val="bg1"/>
                </a:solidFill>
                <a:effectLst>
                  <a:outerShdw blurRad="38100" dist="38100" dir="2700000" algn="tl">
                    <a:srgbClr val="000000">
                      <a:alpha val="43137"/>
                    </a:srgbClr>
                  </a:outerShdw>
                </a:effectLst>
              </a:rPr>
              <a:t>examples:</a:t>
            </a:r>
          </a:p>
          <a:p>
            <a:endParaRPr lang="en-US" sz="1050" dirty="0" smtClean="0">
              <a:solidFill>
                <a:schemeClr val="bg1"/>
              </a:solidFill>
            </a:endParaRPr>
          </a:p>
          <a:p>
            <a:r>
              <a:rPr lang="en-US" dirty="0" smtClean="0">
                <a:solidFill>
                  <a:schemeClr val="bg1"/>
                </a:solidFill>
              </a:rPr>
              <a:t>Appliance Technician  </a:t>
            </a:r>
          </a:p>
          <a:p>
            <a:r>
              <a:rPr lang="en-US" dirty="0" smtClean="0">
                <a:solidFill>
                  <a:schemeClr val="bg1"/>
                </a:solidFill>
              </a:rPr>
              <a:t>Bricklayer (Mason)  </a:t>
            </a:r>
          </a:p>
          <a:p>
            <a:r>
              <a:rPr lang="en-US" dirty="0" smtClean="0">
                <a:solidFill>
                  <a:schemeClr val="bg1"/>
                </a:solidFill>
              </a:rPr>
              <a:t>Chef / Cook</a:t>
            </a:r>
          </a:p>
          <a:p>
            <a:r>
              <a:rPr lang="en-US" dirty="0" smtClean="0">
                <a:solidFill>
                  <a:schemeClr val="bg1"/>
                </a:solidFill>
              </a:rPr>
              <a:t>Floor Covering Installer  </a:t>
            </a:r>
          </a:p>
          <a:p>
            <a:r>
              <a:rPr lang="en-US" dirty="0" smtClean="0">
                <a:solidFill>
                  <a:schemeClr val="bg1"/>
                </a:solidFill>
              </a:rPr>
              <a:t>Glazier  </a:t>
            </a:r>
          </a:p>
          <a:p>
            <a:r>
              <a:rPr lang="en-US" dirty="0" smtClean="0">
                <a:solidFill>
                  <a:schemeClr val="bg1"/>
                </a:solidFill>
              </a:rPr>
              <a:t>Hairstylist</a:t>
            </a:r>
          </a:p>
          <a:p>
            <a:r>
              <a:rPr lang="en-US" dirty="0" smtClean="0">
                <a:solidFill>
                  <a:schemeClr val="bg1"/>
                </a:solidFill>
              </a:rPr>
              <a:t>Hardwood </a:t>
            </a:r>
            <a:r>
              <a:rPr lang="en-US" dirty="0" err="1" smtClean="0">
                <a:solidFill>
                  <a:schemeClr val="bg1"/>
                </a:solidFill>
              </a:rPr>
              <a:t>Floorlayer</a:t>
            </a:r>
            <a:r>
              <a:rPr lang="en-US" dirty="0" smtClean="0">
                <a:solidFill>
                  <a:schemeClr val="bg1"/>
                </a:solidFill>
              </a:rPr>
              <a:t> </a:t>
            </a:r>
          </a:p>
          <a:p>
            <a:r>
              <a:rPr lang="en-US" dirty="0" smtClean="0">
                <a:solidFill>
                  <a:schemeClr val="bg1"/>
                </a:solidFill>
              </a:rPr>
              <a:t>Landscaper</a:t>
            </a:r>
          </a:p>
          <a:p>
            <a:r>
              <a:rPr lang="en-US" dirty="0" smtClean="0">
                <a:solidFill>
                  <a:schemeClr val="bg1"/>
                </a:solidFill>
              </a:rPr>
              <a:t>Locksmith </a:t>
            </a:r>
          </a:p>
          <a:p>
            <a:r>
              <a:rPr lang="en-US" dirty="0" err="1" smtClean="0">
                <a:solidFill>
                  <a:schemeClr val="bg1"/>
                </a:solidFill>
              </a:rPr>
              <a:t>Meatcutter</a:t>
            </a:r>
            <a:r>
              <a:rPr lang="en-US" dirty="0" smtClean="0">
                <a:solidFill>
                  <a:schemeClr val="bg1"/>
                </a:solidFill>
              </a:rPr>
              <a:t> </a:t>
            </a:r>
          </a:p>
          <a:p>
            <a:r>
              <a:rPr lang="en-US" dirty="0" smtClean="0">
                <a:solidFill>
                  <a:schemeClr val="bg1"/>
                </a:solidFill>
              </a:rPr>
              <a:t>Painter and Decorator </a:t>
            </a:r>
          </a:p>
          <a:p>
            <a:r>
              <a:rPr lang="en-US" dirty="0" err="1" smtClean="0">
                <a:solidFill>
                  <a:schemeClr val="bg1"/>
                </a:solidFill>
              </a:rPr>
              <a:t>Partsperson</a:t>
            </a:r>
            <a:r>
              <a:rPr lang="en-US" dirty="0" smtClean="0">
                <a:solidFill>
                  <a:schemeClr val="bg1"/>
                </a:solidFill>
              </a:rPr>
              <a:t> </a:t>
            </a:r>
          </a:p>
          <a:p>
            <a:r>
              <a:rPr lang="en-US" dirty="0" smtClean="0">
                <a:solidFill>
                  <a:schemeClr val="bg1"/>
                </a:solidFill>
              </a:rPr>
              <a:t>Refrigeration Mechanic </a:t>
            </a:r>
          </a:p>
          <a:p>
            <a:r>
              <a:rPr lang="en-US" dirty="0" smtClean="0">
                <a:solidFill>
                  <a:schemeClr val="bg1"/>
                </a:solidFill>
              </a:rPr>
              <a:t>Security Alarm Installer </a:t>
            </a:r>
          </a:p>
          <a:p>
            <a:r>
              <a:rPr lang="en-US" dirty="0" smtClean="0">
                <a:solidFill>
                  <a:schemeClr val="bg1"/>
                </a:solidFill>
              </a:rPr>
              <a:t>Sprinkler Sys. Installer </a:t>
            </a:r>
          </a:p>
          <a:p>
            <a:r>
              <a:rPr lang="en-US" dirty="0" err="1" smtClean="0">
                <a:solidFill>
                  <a:schemeClr val="bg1"/>
                </a:solidFill>
              </a:rPr>
              <a:t>Tilesetter</a:t>
            </a:r>
            <a:r>
              <a:rPr lang="en-US" dirty="0" smtClean="0">
                <a:solidFill>
                  <a:schemeClr val="bg1"/>
                </a:solidFill>
              </a:rPr>
              <a:t> </a:t>
            </a:r>
          </a:p>
          <a:p>
            <a:r>
              <a:rPr lang="en-US" dirty="0" smtClean="0">
                <a:solidFill>
                  <a:schemeClr val="bg1"/>
                </a:solidFill>
              </a:rPr>
              <a:t>Vehicle Body Repairer </a:t>
            </a:r>
          </a:p>
          <a:p>
            <a:r>
              <a:rPr lang="en-US" dirty="0" smtClean="0">
                <a:solidFill>
                  <a:schemeClr val="bg1"/>
                </a:solidFill>
              </a:rPr>
              <a:t>Welder</a:t>
            </a:r>
          </a:p>
          <a:p>
            <a:endParaRPr lang="en-US" dirty="0" smtClean="0">
              <a:solidFill>
                <a:schemeClr val="bg1"/>
              </a:solidFill>
            </a:endParaRPr>
          </a:p>
        </p:txBody>
      </p:sp>
      <p:sp>
        <p:nvSpPr>
          <p:cNvPr id="7" name="Rectangle 6"/>
          <p:cNvSpPr>
            <a:spLocks noChangeArrowheads="1"/>
          </p:cNvSpPr>
          <p:nvPr/>
        </p:nvSpPr>
        <p:spPr bwMode="auto">
          <a:xfrm>
            <a:off x="279400" y="0"/>
            <a:ext cx="6299200" cy="1917700"/>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Apprenticeship</a:t>
            </a:r>
            <a:endParaRPr lang="en-US" sz="72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endParaRPr>
          </a:p>
          <a:p>
            <a:pPr>
              <a:defRPr/>
            </a:pPr>
            <a:r>
              <a:rPr lang="en-US" sz="3200" i="1" dirty="0" smtClean="0">
                <a:solidFill>
                  <a:srgbClr val="FF9900"/>
                </a:solidFill>
                <a:latin typeface="Times New Roman" pitchFamily="18" charset="0"/>
              </a:rPr>
              <a:t>I have a paying job in a trade!</a:t>
            </a:r>
            <a:endParaRPr lang="en-US" sz="32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11"/>
          <p:cNvSpPr>
            <a:spLocks noChangeArrowheads="1"/>
          </p:cNvSpPr>
          <p:nvPr/>
        </p:nvSpPr>
        <p:spPr bwMode="auto">
          <a:xfrm>
            <a:off x="190501" y="3044825"/>
            <a:ext cx="6362700" cy="3533775"/>
          </a:xfrm>
          <a:prstGeom prst="rect">
            <a:avLst/>
          </a:prstGeom>
          <a:solidFill>
            <a:srgbClr val="FFFFCC"/>
          </a:solidFill>
          <a:ln w="9525">
            <a:noFill/>
            <a:miter lim="800000"/>
            <a:headEnd/>
            <a:tailEnd/>
          </a:ln>
          <a:scene3d>
            <a:camera prst="orthographicFront"/>
            <a:lightRig rig="threePt" dir="t"/>
          </a:scene3d>
          <a:sp3d>
            <a:bevelT/>
          </a:sp3d>
        </p:spPr>
        <p:txBody>
          <a:bodyPr/>
          <a:lstStyle/>
          <a:p>
            <a:pPr marL="342900" indent="-342900">
              <a:spcBef>
                <a:spcPct val="20000"/>
              </a:spcBef>
              <a:spcAft>
                <a:spcPct val="30000"/>
              </a:spcAft>
            </a:pPr>
            <a:r>
              <a:rPr lang="en-US" sz="3200" b="1" dirty="0">
                <a:solidFill>
                  <a:srgbClr val="FF3300"/>
                </a:solidFill>
                <a:effectLst>
                  <a:outerShdw blurRad="38100" dist="38100" dir="2700000" algn="tl">
                    <a:srgbClr val="000000">
                      <a:alpha val="43137"/>
                    </a:srgbClr>
                  </a:outerShdw>
                </a:effectLst>
                <a:latin typeface="Tahoma" pitchFamily="34" charset="0"/>
              </a:rPr>
              <a:t>Culinary Arts</a:t>
            </a:r>
            <a:r>
              <a:rPr lang="en-US" sz="3200" dirty="0">
                <a:effectLst>
                  <a:outerShdw blurRad="38100" dist="38100" dir="2700000" algn="tl">
                    <a:srgbClr val="000000">
                      <a:alpha val="43137"/>
                    </a:srgbClr>
                  </a:outerShdw>
                </a:effectLst>
                <a:latin typeface="Tahoma" pitchFamily="34" charset="0"/>
              </a:rPr>
              <a:t> </a:t>
            </a:r>
            <a:r>
              <a:rPr lang="en-US" sz="2400" dirty="0" smtClean="0">
                <a:latin typeface="Tahoma" pitchFamily="34" charset="0"/>
              </a:rPr>
              <a:t>- </a:t>
            </a:r>
            <a:r>
              <a:rPr lang="en-US" sz="2200" b="1" dirty="0">
                <a:latin typeface="Tahoma" pitchFamily="34" charset="0"/>
              </a:rPr>
              <a:t>Chef Frank Abbinante</a:t>
            </a:r>
            <a:r>
              <a:rPr lang="en-US" sz="2400" dirty="0">
                <a:latin typeface="Tahoma" pitchFamily="34" charset="0"/>
              </a:rPr>
              <a:t/>
            </a:r>
            <a:br>
              <a:rPr lang="en-US" sz="2400" dirty="0">
                <a:latin typeface="Tahoma" pitchFamily="34" charset="0"/>
              </a:rPr>
            </a:br>
            <a:r>
              <a:rPr lang="en-US" sz="2200" dirty="0">
                <a:latin typeface="Tahoma" pitchFamily="34" charset="0"/>
              </a:rPr>
              <a:t>4 Culinary Arts courses </a:t>
            </a:r>
            <a:r>
              <a:rPr lang="en-US" sz="2000" dirty="0">
                <a:latin typeface="Tahoma" pitchFamily="34" charset="0"/>
              </a:rPr>
              <a:t>(in Spring semester)</a:t>
            </a:r>
            <a:r>
              <a:rPr lang="en-US" sz="2200" dirty="0">
                <a:latin typeface="Tahoma" pitchFamily="34" charset="0"/>
              </a:rPr>
              <a:t/>
            </a:r>
            <a:br>
              <a:rPr lang="en-US" sz="2200" dirty="0">
                <a:latin typeface="Tahoma" pitchFamily="34" charset="0"/>
              </a:rPr>
            </a:br>
            <a:r>
              <a:rPr lang="en-US" sz="2200" dirty="0">
                <a:latin typeface="Tahoma" pitchFamily="34" charset="0"/>
              </a:rPr>
              <a:t>Write </a:t>
            </a:r>
            <a:r>
              <a:rPr lang="en-US" sz="2200" dirty="0" smtClean="0">
                <a:latin typeface="Tahoma" pitchFamily="34" charset="0"/>
              </a:rPr>
              <a:t>“Professional Cook – Level 1” exam</a:t>
            </a:r>
            <a:br>
              <a:rPr lang="en-US" sz="2200" dirty="0" smtClean="0">
                <a:latin typeface="Tahoma" pitchFamily="34" charset="0"/>
              </a:rPr>
            </a:br>
            <a:r>
              <a:rPr lang="en-US" sz="2200" dirty="0" smtClean="0">
                <a:latin typeface="Tahoma" pitchFamily="34" charset="0"/>
              </a:rPr>
              <a:t>Can </a:t>
            </a:r>
            <a:r>
              <a:rPr lang="en-US" sz="2200" dirty="0">
                <a:latin typeface="Tahoma" pitchFamily="34" charset="0"/>
              </a:rPr>
              <a:t>also get credit for Work Exp and SSA</a:t>
            </a:r>
          </a:p>
          <a:p>
            <a:pPr marL="342900" indent="-342900">
              <a:spcBef>
                <a:spcPts val="2400"/>
              </a:spcBef>
              <a:spcAft>
                <a:spcPct val="30000"/>
              </a:spcAft>
            </a:pPr>
            <a:r>
              <a:rPr lang="en-US" sz="3200" b="1" dirty="0">
                <a:solidFill>
                  <a:srgbClr val="FF3300"/>
                </a:solidFill>
                <a:effectLst>
                  <a:outerShdw blurRad="38100" dist="38100" dir="2700000" algn="tl">
                    <a:srgbClr val="000000">
                      <a:alpha val="43137"/>
                    </a:srgbClr>
                  </a:outerShdw>
                </a:effectLst>
                <a:latin typeface="Tahoma" pitchFamily="34" charset="0"/>
              </a:rPr>
              <a:t>Hairdressing</a:t>
            </a:r>
            <a:r>
              <a:rPr lang="en-US" sz="2400" dirty="0">
                <a:latin typeface="Tahoma" pitchFamily="34" charset="0"/>
              </a:rPr>
              <a:t> </a:t>
            </a:r>
            <a:r>
              <a:rPr lang="en-US" sz="2400" dirty="0" smtClean="0">
                <a:latin typeface="Tahoma" pitchFamily="34" charset="0"/>
              </a:rPr>
              <a:t>– </a:t>
            </a:r>
            <a:r>
              <a:rPr lang="en-US" sz="2200" b="1" dirty="0" smtClean="0">
                <a:latin typeface="Tahoma" pitchFamily="34" charset="0"/>
              </a:rPr>
              <a:t>Janet Kim</a:t>
            </a:r>
            <a:r>
              <a:rPr lang="en-US" sz="2400" dirty="0">
                <a:latin typeface="Tahoma" pitchFamily="34" charset="0"/>
              </a:rPr>
              <a:t/>
            </a:r>
            <a:br>
              <a:rPr lang="en-US" sz="2400" dirty="0">
                <a:latin typeface="Tahoma" pitchFamily="34" charset="0"/>
              </a:rPr>
            </a:br>
            <a:r>
              <a:rPr lang="en-US" sz="2200" dirty="0">
                <a:latin typeface="Tahoma" pitchFamily="34" charset="0"/>
              </a:rPr>
              <a:t>7 Hairdressing courses &amp; Eng 12 </a:t>
            </a:r>
            <a:r>
              <a:rPr lang="en-US" sz="2000" dirty="0">
                <a:latin typeface="Tahoma" pitchFamily="34" charset="0"/>
              </a:rPr>
              <a:t>(or </a:t>
            </a:r>
            <a:r>
              <a:rPr lang="en-US" sz="2000" dirty="0" err="1">
                <a:latin typeface="Tahoma" pitchFamily="34" charset="0"/>
              </a:rPr>
              <a:t>Comm</a:t>
            </a:r>
            <a:r>
              <a:rPr lang="en-US" sz="2000" dirty="0">
                <a:latin typeface="Tahoma" pitchFamily="34" charset="0"/>
              </a:rPr>
              <a:t> 12)</a:t>
            </a:r>
            <a:r>
              <a:rPr lang="en-US" sz="2200" dirty="0">
                <a:latin typeface="Tahoma" pitchFamily="34" charset="0"/>
              </a:rPr>
              <a:t/>
            </a:r>
            <a:br>
              <a:rPr lang="en-US" sz="2200" dirty="0">
                <a:latin typeface="Tahoma" pitchFamily="34" charset="0"/>
              </a:rPr>
            </a:br>
            <a:r>
              <a:rPr lang="en-US" sz="2200" dirty="0" smtClean="0">
                <a:latin typeface="Tahoma" pitchFamily="34" charset="0"/>
              </a:rPr>
              <a:t>Write </a:t>
            </a:r>
            <a:r>
              <a:rPr lang="en-US" sz="2200" dirty="0">
                <a:latin typeface="Tahoma" pitchFamily="34" charset="0"/>
              </a:rPr>
              <a:t>ITA </a:t>
            </a:r>
            <a:r>
              <a:rPr lang="en-US" sz="2200" dirty="0" smtClean="0">
                <a:latin typeface="Tahoma" pitchFamily="34" charset="0"/>
              </a:rPr>
              <a:t>exam </a:t>
            </a:r>
            <a:r>
              <a:rPr lang="en-US" dirty="0" smtClean="0">
                <a:latin typeface="Tahoma" pitchFamily="34" charset="0"/>
              </a:rPr>
              <a:t>(and optional BC exam, $125)</a:t>
            </a:r>
            <a:r>
              <a:rPr lang="en-US" sz="2200" dirty="0" smtClean="0">
                <a:latin typeface="Tahoma" pitchFamily="34" charset="0"/>
              </a:rPr>
              <a:t> </a:t>
            </a:r>
            <a:r>
              <a:rPr lang="en-US" sz="2200" dirty="0">
                <a:latin typeface="Tahoma" pitchFamily="34" charset="0"/>
              </a:rPr>
              <a:t/>
            </a:r>
            <a:br>
              <a:rPr lang="en-US" sz="2200" dirty="0">
                <a:latin typeface="Tahoma" pitchFamily="34" charset="0"/>
              </a:rPr>
            </a:br>
            <a:r>
              <a:rPr lang="en-US" sz="2200" dirty="0">
                <a:latin typeface="Tahoma" pitchFamily="34" charset="0"/>
              </a:rPr>
              <a:t>Can also get credit for Work </a:t>
            </a:r>
            <a:r>
              <a:rPr lang="en-US" sz="2200" dirty="0" err="1" smtClean="0">
                <a:latin typeface="Tahoma" pitchFamily="34" charset="0"/>
              </a:rPr>
              <a:t>Exp</a:t>
            </a:r>
            <a:r>
              <a:rPr lang="en-US" sz="2200" dirty="0" smtClean="0">
                <a:latin typeface="Tahoma" pitchFamily="34" charset="0"/>
              </a:rPr>
              <a:t> and SSA</a:t>
            </a:r>
            <a:endParaRPr lang="en-US" sz="2200" dirty="0">
              <a:latin typeface="Tahoma" pitchFamily="34" charset="0"/>
            </a:endParaRPr>
          </a:p>
        </p:txBody>
      </p:sp>
      <p:pic>
        <p:nvPicPr>
          <p:cNvPr id="24580" name="Picture 14" descr="frank1"/>
          <p:cNvPicPr>
            <a:picLocks noChangeAspect="1" noChangeArrowheads="1"/>
          </p:cNvPicPr>
          <p:nvPr/>
        </p:nvPicPr>
        <p:blipFill>
          <a:blip r:embed="rId3" cstate="print">
            <a:lum/>
          </a:blip>
          <a:srcRect t="18703" b="5722"/>
          <a:stretch>
            <a:fillRect/>
          </a:stretch>
        </p:blipFill>
        <p:spPr bwMode="auto">
          <a:xfrm>
            <a:off x="6934200" y="128588"/>
            <a:ext cx="2057400" cy="1700092"/>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24581" name="Picture 15" descr="cul_arts2"/>
          <p:cNvPicPr>
            <a:picLocks noChangeAspect="1" noChangeArrowheads="1"/>
          </p:cNvPicPr>
          <p:nvPr/>
        </p:nvPicPr>
        <p:blipFill>
          <a:blip r:embed="rId4" cstate="print">
            <a:lum/>
          </a:blip>
          <a:srcRect t="33171" b="3833"/>
          <a:stretch>
            <a:fillRect/>
          </a:stretch>
        </p:blipFill>
        <p:spPr bwMode="auto">
          <a:xfrm>
            <a:off x="6921500" y="2060079"/>
            <a:ext cx="2052638" cy="1724521"/>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24582" name="Picture 16" descr="Hair Dressing Nov-21(NW) 1"/>
          <p:cNvPicPr>
            <a:picLocks noChangeAspect="1" noChangeArrowheads="1"/>
          </p:cNvPicPr>
          <p:nvPr/>
        </p:nvPicPr>
        <p:blipFill>
          <a:blip r:embed="rId5" cstate="print">
            <a:lum/>
          </a:blip>
          <a:srcRect/>
          <a:stretch>
            <a:fillRect/>
          </a:stretch>
        </p:blipFill>
        <p:spPr bwMode="auto">
          <a:xfrm rot="10800000" flipH="1" flipV="1">
            <a:off x="6882644" y="5016501"/>
            <a:ext cx="2101019" cy="1574800"/>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24583" name="Picture 17" descr="hair_miroo"/>
          <p:cNvPicPr>
            <a:picLocks noChangeAspect="1" noChangeArrowheads="1"/>
          </p:cNvPicPr>
          <p:nvPr/>
        </p:nvPicPr>
        <p:blipFill>
          <a:blip r:embed="rId6" cstate="print">
            <a:lum/>
          </a:blip>
          <a:srcRect b="18059"/>
          <a:stretch>
            <a:fillRect/>
          </a:stretch>
        </p:blipFill>
        <p:spPr bwMode="auto">
          <a:xfrm rot="-10107081" flipH="1" flipV="1">
            <a:off x="6927192" y="3752065"/>
            <a:ext cx="1938612" cy="1191755"/>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11" name="Rectangle 11"/>
          <p:cNvSpPr>
            <a:spLocks noChangeArrowheads="1"/>
          </p:cNvSpPr>
          <p:nvPr/>
        </p:nvSpPr>
        <p:spPr bwMode="auto">
          <a:xfrm>
            <a:off x="190501" y="2206625"/>
            <a:ext cx="6375400" cy="447675"/>
          </a:xfrm>
          <a:prstGeom prst="rect">
            <a:avLst/>
          </a:prstGeom>
          <a:solidFill>
            <a:srgbClr val="FFFFCC"/>
          </a:solidFill>
          <a:ln w="9525">
            <a:noFill/>
            <a:miter lim="800000"/>
            <a:headEnd/>
            <a:tailEnd/>
          </a:ln>
          <a:scene3d>
            <a:camera prst="orthographicFront"/>
            <a:lightRig rig="threePt" dir="t"/>
          </a:scene3d>
          <a:sp3d>
            <a:bevelT/>
          </a:sp3d>
        </p:spPr>
        <p:txBody>
          <a:bodyPr/>
          <a:lstStyle/>
          <a:p>
            <a:pPr marL="342900" indent="-342900" algn="ctr">
              <a:spcBef>
                <a:spcPct val="20000"/>
              </a:spcBef>
              <a:spcAft>
                <a:spcPct val="30000"/>
              </a:spcAft>
            </a:pPr>
            <a:r>
              <a:rPr lang="en-US" sz="2000" b="1" dirty="0" smtClean="0">
                <a:solidFill>
                  <a:srgbClr val="FF3300"/>
                </a:solidFill>
                <a:latin typeface="Tahoma" pitchFamily="34" charset="0"/>
              </a:rPr>
              <a:t>Gleneagle  (District) ACE-IT Programs</a:t>
            </a:r>
            <a:endParaRPr lang="en-US" sz="2000" dirty="0">
              <a:latin typeface="Tahoma" pitchFamily="34" charset="0"/>
            </a:endParaRPr>
          </a:p>
        </p:txBody>
      </p:sp>
      <p:sp>
        <p:nvSpPr>
          <p:cNvPr id="12" name="Rectangle 11"/>
          <p:cNvSpPr>
            <a:spLocks noChangeArrowheads="1"/>
          </p:cNvSpPr>
          <p:nvPr/>
        </p:nvSpPr>
        <p:spPr bwMode="auto">
          <a:xfrm>
            <a:off x="279400" y="0"/>
            <a:ext cx="6299200" cy="1917700"/>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Apprenticeship</a:t>
            </a:r>
            <a:endParaRPr lang="en-US" sz="72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endParaRPr>
          </a:p>
          <a:p>
            <a:pPr>
              <a:defRPr/>
            </a:pPr>
            <a:r>
              <a:rPr lang="en-US" sz="4000" i="1" dirty="0" smtClean="0">
                <a:solidFill>
                  <a:srgbClr val="FF9900"/>
                </a:solidFill>
                <a:latin typeface="Times New Roman" pitchFamily="18" charset="0"/>
              </a:rPr>
              <a:t>can I get trained in a trade</a:t>
            </a:r>
            <a:r>
              <a:rPr lang="en-US" sz="3800" i="1" dirty="0" smtClean="0">
                <a:solidFill>
                  <a:srgbClr val="FF9900"/>
                </a:solidFill>
                <a:latin typeface="Times New Roman" pitchFamily="18" charset="0"/>
              </a:rPr>
              <a:t>?</a:t>
            </a:r>
            <a:endParaRPr lang="en-US" sz="38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endParaRPr>
          </a:p>
        </p:txBody>
      </p:sp>
    </p:spTree>
    <p:custDataLst>
      <p:tags r:id="rId1"/>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0" y="0"/>
            <a:ext cx="7292975" cy="1389063"/>
          </a:xfrm>
          <a:prstGeom prst="rect">
            <a:avLst/>
          </a:prstGeom>
          <a:noFill/>
          <a:ln w="9525">
            <a:noFill/>
            <a:miter lim="800000"/>
            <a:headEnd/>
            <a:tailEnd/>
          </a:ln>
        </p:spPr>
        <p:txBody>
          <a:bodyPr anchor="ctr"/>
          <a:lstStyle/>
          <a:p>
            <a:pPr>
              <a:defRPr/>
            </a:pPr>
            <a:r>
              <a:rPr lang="en-US" sz="4400" b="1" dirty="0" smtClean="0">
                <a:effectLst>
                  <a:outerShdw blurRad="38100" dist="38100" dir="2700000" algn="tl">
                    <a:srgbClr val="000000">
                      <a:alpha val="43137"/>
                    </a:srgbClr>
                  </a:outerShdw>
                </a:effectLst>
                <a:latin typeface="Times New Roman" pitchFamily="18" charset="0"/>
              </a:rPr>
              <a:t>Choices in English</a:t>
            </a:r>
            <a:endParaRPr lang="en-US" sz="4400" b="1" dirty="0">
              <a:effectLst>
                <a:outerShdw blurRad="38100" dist="38100" dir="2700000" algn="tl">
                  <a:srgbClr val="000000">
                    <a:alpha val="43137"/>
                  </a:srgbClr>
                </a:outerShdw>
              </a:effectLst>
              <a:latin typeface="Times New Roman" pitchFamily="18" charset="0"/>
            </a:endParaRPr>
          </a:p>
        </p:txBody>
      </p:sp>
      <p:sp>
        <p:nvSpPr>
          <p:cNvPr id="12292" name="Text Box 11"/>
          <p:cNvSpPr txBox="1">
            <a:spLocks noChangeArrowheads="1"/>
          </p:cNvSpPr>
          <p:nvPr/>
        </p:nvSpPr>
        <p:spPr bwMode="auto">
          <a:xfrm>
            <a:off x="1282083" y="2238993"/>
            <a:ext cx="4709284" cy="3561305"/>
          </a:xfrm>
          <a:prstGeom prst="rect">
            <a:avLst/>
          </a:prstGeom>
          <a:solidFill>
            <a:srgbClr val="FFFFCC"/>
          </a:solidFill>
          <a:ln w="9525">
            <a:noFill/>
            <a:miter lim="800000"/>
            <a:headEnd/>
            <a:tailEnd/>
          </a:ln>
          <a:scene3d>
            <a:camera prst="orthographicFront"/>
            <a:lightRig rig="threePt" dir="t"/>
          </a:scene3d>
          <a:sp3d>
            <a:bevelT/>
          </a:sp3d>
        </p:spPr>
        <p:txBody>
          <a:bodyPr/>
          <a:lstStyle/>
          <a:p>
            <a:pPr marL="365125" indent="-365125">
              <a:spcBef>
                <a:spcPct val="20000"/>
              </a:spcBef>
              <a:spcAft>
                <a:spcPts val="1200"/>
              </a:spcAft>
              <a:buClr>
                <a:srgbClr val="FF9900"/>
              </a:buClr>
              <a:buFontTx/>
              <a:buChar char="•"/>
            </a:pPr>
            <a:r>
              <a:rPr lang="en-US" sz="3200" dirty="0" smtClean="0">
                <a:latin typeface="Tahoma" pitchFamily="34" charset="0"/>
              </a:rPr>
              <a:t>English 10 </a:t>
            </a:r>
            <a:r>
              <a:rPr lang="en-US" sz="2400" u="sng" dirty="0" smtClean="0">
                <a:latin typeface="Tahoma" pitchFamily="34" charset="0"/>
              </a:rPr>
              <a:t>or</a:t>
            </a:r>
            <a:r>
              <a:rPr lang="en-US" sz="3200" dirty="0" smtClean="0">
                <a:latin typeface="Tahoma" pitchFamily="34" charset="0"/>
              </a:rPr>
              <a:t> </a:t>
            </a:r>
            <a:br>
              <a:rPr lang="en-US" sz="3200" dirty="0" smtClean="0">
                <a:latin typeface="Tahoma" pitchFamily="34" charset="0"/>
              </a:rPr>
            </a:br>
            <a:r>
              <a:rPr lang="en-US" sz="3200" dirty="0" smtClean="0">
                <a:latin typeface="Tahoma" pitchFamily="34" charset="0"/>
              </a:rPr>
              <a:t>English 10 Honours</a:t>
            </a:r>
          </a:p>
          <a:p>
            <a:pPr marL="365125" indent="-365125">
              <a:spcBef>
                <a:spcPct val="20000"/>
              </a:spcBef>
              <a:spcAft>
                <a:spcPts val="1200"/>
              </a:spcAft>
              <a:buClr>
                <a:srgbClr val="FF9900"/>
              </a:buClr>
              <a:buFontTx/>
              <a:buChar char="•"/>
            </a:pPr>
            <a:r>
              <a:rPr lang="en-US" sz="3200" dirty="0" smtClean="0">
                <a:latin typeface="Tahoma" pitchFamily="34" charset="0"/>
              </a:rPr>
              <a:t>English 11 </a:t>
            </a:r>
            <a:r>
              <a:rPr lang="en-US" sz="2400" u="sng" dirty="0">
                <a:latin typeface="Tahoma" pitchFamily="34" charset="0"/>
              </a:rPr>
              <a:t>or</a:t>
            </a:r>
            <a:r>
              <a:rPr lang="en-US" sz="3200" dirty="0" smtClean="0">
                <a:latin typeface="Tahoma" pitchFamily="34" charset="0"/>
              </a:rPr>
              <a:t/>
            </a:r>
            <a:br>
              <a:rPr lang="en-US" sz="3200" dirty="0" smtClean="0">
                <a:latin typeface="Tahoma" pitchFamily="34" charset="0"/>
              </a:rPr>
            </a:br>
            <a:r>
              <a:rPr lang="en-US" sz="3200" dirty="0" smtClean="0">
                <a:latin typeface="Tahoma" pitchFamily="34" charset="0"/>
              </a:rPr>
              <a:t>Communications 11</a:t>
            </a:r>
          </a:p>
          <a:p>
            <a:pPr marL="365125" indent="-365125">
              <a:spcBef>
                <a:spcPct val="20000"/>
              </a:spcBef>
              <a:spcAft>
                <a:spcPts val="1200"/>
              </a:spcAft>
              <a:buClr>
                <a:srgbClr val="FF9900"/>
              </a:buClr>
              <a:buFontTx/>
              <a:buChar char="•"/>
            </a:pPr>
            <a:r>
              <a:rPr lang="en-US" sz="3200" dirty="0" smtClean="0">
                <a:latin typeface="Tahoma" pitchFamily="34" charset="0"/>
              </a:rPr>
              <a:t>English 12 </a:t>
            </a:r>
            <a:r>
              <a:rPr lang="en-US" sz="2400" u="sng" dirty="0">
                <a:latin typeface="Tahoma" pitchFamily="34" charset="0"/>
              </a:rPr>
              <a:t>or</a:t>
            </a:r>
            <a:r>
              <a:rPr lang="en-US" sz="3200" dirty="0" smtClean="0">
                <a:latin typeface="Tahoma" pitchFamily="34" charset="0"/>
              </a:rPr>
              <a:t/>
            </a:r>
            <a:br>
              <a:rPr lang="en-US" sz="3200" dirty="0" smtClean="0">
                <a:latin typeface="Tahoma" pitchFamily="34" charset="0"/>
              </a:rPr>
            </a:br>
            <a:r>
              <a:rPr lang="en-US" sz="3200" dirty="0" smtClean="0">
                <a:latin typeface="Tahoma" pitchFamily="34" charset="0"/>
              </a:rPr>
              <a:t>Communications 12</a:t>
            </a:r>
          </a:p>
        </p:txBody>
      </p:sp>
      <p:sp>
        <p:nvSpPr>
          <p:cNvPr id="8" name="Rectangle 7"/>
          <p:cNvSpPr>
            <a:spLocks noChangeArrowheads="1"/>
          </p:cNvSpPr>
          <p:nvPr/>
        </p:nvSpPr>
        <p:spPr bwMode="auto">
          <a:xfrm>
            <a:off x="203200" y="0"/>
            <a:ext cx="8940800" cy="1917700"/>
          </a:xfrm>
          <a:prstGeom prst="rect">
            <a:avLst/>
          </a:prstGeom>
          <a:noFill/>
          <a:ln w="9525">
            <a:noFill/>
            <a:miter lim="800000"/>
            <a:headEnd/>
            <a:tailEnd/>
          </a:ln>
          <a:effectLst>
            <a:outerShdw dist="35921" dir="2700000" algn="ctr" rotWithShape="0">
              <a:schemeClr val="bg1"/>
            </a:outerShdw>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English</a:t>
            </a:r>
          </a:p>
          <a:p>
            <a:pPr>
              <a:defRPr/>
            </a:pP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Options</a:t>
            </a:r>
            <a:endParaRPr lang="en-US" sz="6000" b="1" spc="50" dirty="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endParaRPr>
          </a:p>
        </p:txBody>
      </p:sp>
      <p:pic>
        <p:nvPicPr>
          <p:cNvPr id="73733" name="Picture 5" descr="http://www.aaps.k12.mi.us/forsythe.winkler_summerlists/files/reading3web.jpg"/>
          <p:cNvPicPr>
            <a:picLocks noChangeAspect="1" noChangeArrowheads="1"/>
          </p:cNvPicPr>
          <p:nvPr/>
        </p:nvPicPr>
        <p:blipFill>
          <a:blip r:embed="rId3" cstate="print"/>
          <a:srcRect l="22756" r="21955"/>
          <a:stretch>
            <a:fillRect/>
          </a:stretch>
        </p:blipFill>
        <p:spPr bwMode="auto">
          <a:xfrm rot="21106681">
            <a:off x="6041916" y="2708783"/>
            <a:ext cx="2848353" cy="3490971"/>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7" name="Rectangle 9"/>
          <p:cNvSpPr txBox="1">
            <a:spLocks noChangeArrowheads="1"/>
          </p:cNvSpPr>
          <p:nvPr/>
        </p:nvSpPr>
        <p:spPr bwMode="auto">
          <a:xfrm rot="16200000">
            <a:off x="-1611954" y="4041991"/>
            <a:ext cx="4421875" cy="801095"/>
          </a:xfrm>
          <a:prstGeom prst="rect">
            <a:avLst/>
          </a:prstGeom>
          <a:solidFill>
            <a:schemeClr val="tx1"/>
          </a:solidFill>
          <a:ln w="9525">
            <a:noFill/>
            <a:miter lim="800000"/>
            <a:headEnd/>
            <a:tailEnd/>
          </a:ln>
          <a:scene3d>
            <a:camera prst="orthographicFront"/>
            <a:lightRig rig="threePt" dir="t"/>
          </a:scene3d>
          <a:sp3d>
            <a:bevelT w="139700" h="139700" prst="divot"/>
          </a:sp3d>
        </p:spPr>
        <p:txBody>
          <a:bodyPr vert="horz" wrap="square" lIns="91440" tIns="45720" rIns="91440" bIns="45720" numCol="1" anchor="t" anchorCtr="0" compatLnSpc="1">
            <a:prstTxWarp prst="textNoShape">
              <a:avLst/>
            </a:prstTxWarp>
          </a:bodyPr>
          <a:lstStyle>
            <a:defPPr>
              <a:defRPr lang="en-US"/>
            </a:defPPr>
            <a:lvl1pPr marL="0" indent="0" algn="ctr" eaLnBrk="1" hangingPunct="1">
              <a:lnSpc>
                <a:spcPct val="90000"/>
              </a:lnSpc>
              <a:spcBef>
                <a:spcPct val="20000"/>
              </a:spcBef>
              <a:buFontTx/>
              <a:buNone/>
              <a:defRPr sz="4800">
                <a:solidFill>
                  <a:schemeClr val="bg1"/>
                </a:solidFill>
                <a:latin typeface="Helvetica" pitchFamily="34" charset="0"/>
              </a:defRPr>
            </a:lvl1pPr>
            <a:lvl2pPr marL="742950" indent="-285750" eaLnBrk="0" hangingPunct="0">
              <a:spcBef>
                <a:spcPct val="20000"/>
              </a:spcBef>
              <a:buChar char="–"/>
              <a:defRPr sz="2800">
                <a:latin typeface="+mn-lt"/>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fontAlgn="base">
              <a:spcBef>
                <a:spcPct val="20000"/>
              </a:spcBef>
              <a:spcAft>
                <a:spcPct val="0"/>
              </a:spcAft>
              <a:buChar char="»"/>
              <a:defRPr sz="2000">
                <a:latin typeface="+mn-lt"/>
              </a:defRPr>
            </a:lvl6pPr>
            <a:lvl7pPr marL="2971800" indent="-228600" fontAlgn="base">
              <a:spcBef>
                <a:spcPct val="20000"/>
              </a:spcBef>
              <a:spcAft>
                <a:spcPct val="0"/>
              </a:spcAft>
              <a:buChar char="»"/>
              <a:defRPr sz="2000">
                <a:latin typeface="+mn-lt"/>
              </a:defRPr>
            </a:lvl7pPr>
            <a:lvl8pPr marL="3429000" indent="-228600" fontAlgn="base">
              <a:spcBef>
                <a:spcPct val="20000"/>
              </a:spcBef>
              <a:spcAft>
                <a:spcPct val="0"/>
              </a:spcAft>
              <a:buChar char="»"/>
              <a:defRPr sz="2000">
                <a:latin typeface="+mn-lt"/>
              </a:defRPr>
            </a:lvl8pPr>
            <a:lvl9pPr marL="3886200" indent="-228600" fontAlgn="base">
              <a:spcBef>
                <a:spcPct val="20000"/>
              </a:spcBef>
              <a:spcAft>
                <a:spcPct val="0"/>
              </a:spcAft>
              <a:buChar char="»"/>
              <a:defRPr sz="2000">
                <a:latin typeface="+mn-lt"/>
              </a:defRPr>
            </a:lvl9pPr>
          </a:lstStyle>
          <a:p>
            <a:r>
              <a:rPr lang="en-US" dirty="0"/>
              <a:t>MUST </a:t>
            </a:r>
            <a:r>
              <a:rPr lang="en-US" dirty="0" smtClean="0"/>
              <a:t>HAVE</a:t>
            </a:r>
            <a:endParaRPr lang="en-US" dirty="0"/>
          </a:p>
        </p:txBody>
      </p:sp>
    </p:spTree>
    <p:custDataLst>
      <p:tags r:id="rId1"/>
    </p:custData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ChangeArrowheads="1"/>
          </p:cNvSpPr>
          <p:nvPr/>
        </p:nvSpPr>
        <p:spPr bwMode="auto">
          <a:xfrm>
            <a:off x="177800" y="2654299"/>
            <a:ext cx="3263900" cy="4013201"/>
          </a:xfrm>
          <a:prstGeom prst="rect">
            <a:avLst/>
          </a:prstGeom>
          <a:solidFill>
            <a:srgbClr val="FFFFCC"/>
          </a:solidFill>
          <a:ln w="9525">
            <a:noFill/>
            <a:miter lim="800000"/>
            <a:headEnd/>
            <a:tailEnd/>
          </a:ln>
          <a:scene3d>
            <a:camera prst="orthographicFront"/>
            <a:lightRig rig="threePt" dir="t"/>
          </a:scene3d>
          <a:sp3d>
            <a:bevelT/>
          </a:sp3d>
        </p:spPr>
        <p:txBody>
          <a:bodyPr/>
          <a:lstStyle/>
          <a:p>
            <a:pPr marL="342900" indent="-342900">
              <a:spcBef>
                <a:spcPct val="20000"/>
              </a:spcBef>
              <a:spcAft>
                <a:spcPct val="30000"/>
              </a:spcAft>
            </a:pPr>
            <a:r>
              <a:rPr lang="en-US" b="1" u="sng" dirty="0">
                <a:solidFill>
                  <a:srgbClr val="FF3300"/>
                </a:solidFill>
                <a:latin typeface="Tahoma" pitchFamily="34" charset="0"/>
              </a:rPr>
              <a:t>Electrician</a:t>
            </a:r>
            <a:r>
              <a:rPr lang="en-US" sz="1600" dirty="0">
                <a:solidFill>
                  <a:srgbClr val="FF3300"/>
                </a:solidFill>
                <a:latin typeface="Tahoma" pitchFamily="34" charset="0"/>
              </a:rPr>
              <a:t> (construction</a:t>
            </a:r>
            <a:r>
              <a:rPr lang="en-US" sz="1600" dirty="0" smtClean="0">
                <a:solidFill>
                  <a:srgbClr val="FF3300"/>
                </a:solidFill>
                <a:latin typeface="Tahoma" pitchFamily="34" charset="0"/>
              </a:rPr>
              <a:t>)</a:t>
            </a:r>
            <a:r>
              <a:rPr lang="en-US" sz="1600" dirty="0" smtClean="0">
                <a:latin typeface="Tahoma" pitchFamily="34" charset="0"/>
              </a:rPr>
              <a:t> </a:t>
            </a:r>
            <a:r>
              <a:rPr lang="en-US" sz="1600" dirty="0">
                <a:latin typeface="Tahoma" pitchFamily="34" charset="0"/>
              </a:rPr>
              <a:t/>
            </a:r>
            <a:br>
              <a:rPr lang="en-US" sz="1600" dirty="0">
                <a:latin typeface="Tahoma" pitchFamily="34" charset="0"/>
              </a:rPr>
            </a:br>
            <a:r>
              <a:rPr lang="en-US" sz="1600" dirty="0">
                <a:latin typeface="Tahoma" pitchFamily="34" charset="0"/>
              </a:rPr>
              <a:t>Charles Best</a:t>
            </a:r>
          </a:p>
          <a:p>
            <a:pPr marL="342900" indent="-342900">
              <a:spcBef>
                <a:spcPct val="20000"/>
              </a:spcBef>
              <a:spcAft>
                <a:spcPct val="30000"/>
              </a:spcAft>
            </a:pPr>
            <a:r>
              <a:rPr lang="en-US" b="1" u="sng" dirty="0">
                <a:solidFill>
                  <a:srgbClr val="FF3300"/>
                </a:solidFill>
                <a:latin typeface="Tahoma" pitchFamily="34" charset="0"/>
              </a:rPr>
              <a:t>Mechanic</a:t>
            </a:r>
            <a:r>
              <a:rPr lang="en-US" sz="1600" dirty="0">
                <a:solidFill>
                  <a:srgbClr val="FF3300"/>
                </a:solidFill>
                <a:latin typeface="Tahoma" pitchFamily="34" charset="0"/>
              </a:rPr>
              <a:t> (car/truck</a:t>
            </a:r>
            <a:r>
              <a:rPr lang="en-US" sz="1600" dirty="0" smtClean="0">
                <a:solidFill>
                  <a:srgbClr val="FF3300"/>
                </a:solidFill>
                <a:latin typeface="Tahoma" pitchFamily="34" charset="0"/>
              </a:rPr>
              <a:t>)</a:t>
            </a:r>
            <a:r>
              <a:rPr lang="en-US" sz="1600" dirty="0">
                <a:latin typeface="Tahoma" pitchFamily="34" charset="0"/>
              </a:rPr>
              <a:t/>
            </a:r>
            <a:br>
              <a:rPr lang="en-US" sz="1600" dirty="0">
                <a:latin typeface="Tahoma" pitchFamily="34" charset="0"/>
              </a:rPr>
            </a:br>
            <a:r>
              <a:rPr lang="en-US" sz="1600" dirty="0" smtClean="0">
                <a:latin typeface="Tahoma" pitchFamily="34" charset="0"/>
              </a:rPr>
              <a:t>Centennial</a:t>
            </a:r>
            <a:endParaRPr lang="en-US" sz="1600" dirty="0">
              <a:latin typeface="Tahoma" pitchFamily="34" charset="0"/>
            </a:endParaRPr>
          </a:p>
          <a:p>
            <a:pPr marL="342900" indent="-342900">
              <a:spcBef>
                <a:spcPct val="20000"/>
              </a:spcBef>
              <a:spcAft>
                <a:spcPct val="30000"/>
              </a:spcAft>
            </a:pPr>
            <a:r>
              <a:rPr lang="en-US" b="1" u="sng" dirty="0" smtClean="0">
                <a:solidFill>
                  <a:srgbClr val="FF3300"/>
                </a:solidFill>
                <a:latin typeface="Tahoma" pitchFamily="34" charset="0"/>
              </a:rPr>
              <a:t>Joinery / Cabinet Making</a:t>
            </a:r>
            <a:r>
              <a:rPr lang="en-US" sz="1600" dirty="0">
                <a:latin typeface="Tahoma" pitchFamily="34" charset="0"/>
              </a:rPr>
              <a:t/>
            </a:r>
            <a:br>
              <a:rPr lang="en-US" sz="1600" dirty="0">
                <a:latin typeface="Tahoma" pitchFamily="34" charset="0"/>
              </a:rPr>
            </a:br>
            <a:r>
              <a:rPr lang="en-US" sz="1600" dirty="0">
                <a:latin typeface="Tahoma" pitchFamily="34" charset="0"/>
              </a:rPr>
              <a:t>Charles </a:t>
            </a:r>
            <a:r>
              <a:rPr lang="en-US" sz="1600" dirty="0" smtClean="0">
                <a:latin typeface="Tahoma" pitchFamily="34" charset="0"/>
              </a:rPr>
              <a:t>Best</a:t>
            </a:r>
            <a:endParaRPr lang="en-US" sz="1600" dirty="0">
              <a:latin typeface="Tahoma" pitchFamily="34" charset="0"/>
            </a:endParaRPr>
          </a:p>
          <a:p>
            <a:pPr marL="342900" indent="-342900">
              <a:spcBef>
                <a:spcPct val="20000"/>
              </a:spcBef>
              <a:spcAft>
                <a:spcPct val="30000"/>
              </a:spcAft>
            </a:pPr>
            <a:r>
              <a:rPr lang="en-US" b="1" u="sng" dirty="0" smtClean="0">
                <a:solidFill>
                  <a:srgbClr val="FF3300"/>
                </a:solidFill>
                <a:latin typeface="Tahoma" pitchFamily="34" charset="0"/>
              </a:rPr>
              <a:t>Carpentry</a:t>
            </a:r>
            <a:r>
              <a:rPr lang="en-US" dirty="0" smtClean="0">
                <a:latin typeface="Tahoma" pitchFamily="34" charset="0"/>
              </a:rPr>
              <a:t> </a:t>
            </a:r>
            <a:r>
              <a:rPr lang="en-US" dirty="0">
                <a:latin typeface="Tahoma" pitchFamily="34" charset="0"/>
              </a:rPr>
              <a:t/>
            </a:r>
            <a:br>
              <a:rPr lang="en-US" dirty="0">
                <a:latin typeface="Tahoma" pitchFamily="34" charset="0"/>
              </a:rPr>
            </a:br>
            <a:r>
              <a:rPr lang="en-US" sz="1600" dirty="0">
                <a:latin typeface="Tahoma" pitchFamily="34" charset="0"/>
              </a:rPr>
              <a:t>Terry Fox and </a:t>
            </a:r>
            <a:r>
              <a:rPr lang="en-US" sz="1600" dirty="0" err="1">
                <a:latin typeface="Tahoma" pitchFamily="34" charset="0"/>
              </a:rPr>
              <a:t>Kwantlen</a:t>
            </a:r>
            <a:r>
              <a:rPr lang="en-US" sz="1600" dirty="0">
                <a:latin typeface="Tahoma" pitchFamily="34" charset="0"/>
              </a:rPr>
              <a:t> (working together</a:t>
            </a:r>
            <a:r>
              <a:rPr lang="en-US" sz="1600" dirty="0" smtClean="0">
                <a:latin typeface="Tahoma" pitchFamily="34" charset="0"/>
              </a:rPr>
              <a:t>)</a:t>
            </a:r>
          </a:p>
          <a:p>
            <a:pPr marL="342900" indent="-342900">
              <a:spcBef>
                <a:spcPct val="20000"/>
              </a:spcBef>
              <a:spcAft>
                <a:spcPct val="30000"/>
              </a:spcAft>
            </a:pPr>
            <a:r>
              <a:rPr lang="en-US" b="1" u="sng" dirty="0" smtClean="0">
                <a:solidFill>
                  <a:srgbClr val="FF3300"/>
                </a:solidFill>
                <a:latin typeface="Tahoma" pitchFamily="34" charset="0"/>
              </a:rPr>
              <a:t>Painting</a:t>
            </a:r>
            <a:r>
              <a:rPr lang="en-US" sz="1200" dirty="0" smtClean="0">
                <a:latin typeface="Tahoma" pitchFamily="34" charset="0"/>
              </a:rPr>
              <a:t> </a:t>
            </a:r>
            <a:r>
              <a:rPr lang="en-US" sz="1200" dirty="0">
                <a:latin typeface="Tahoma" pitchFamily="34" charset="0"/>
              </a:rPr>
              <a:t/>
            </a:r>
            <a:br>
              <a:rPr lang="en-US" sz="1200" dirty="0">
                <a:latin typeface="Tahoma" pitchFamily="34" charset="0"/>
              </a:rPr>
            </a:br>
            <a:r>
              <a:rPr lang="en-US" sz="1600" dirty="0">
                <a:latin typeface="Tahoma" pitchFamily="34" charset="0"/>
              </a:rPr>
              <a:t>Finishing Trades Institution (Surrey)</a:t>
            </a:r>
          </a:p>
          <a:p>
            <a:pPr marL="342900" indent="-342900">
              <a:spcBef>
                <a:spcPct val="20000"/>
              </a:spcBef>
              <a:spcAft>
                <a:spcPct val="30000"/>
              </a:spcAft>
            </a:pPr>
            <a:endParaRPr lang="en-US" sz="1600" dirty="0" smtClean="0">
              <a:latin typeface="Tahoma" pitchFamily="34" charset="0"/>
            </a:endParaRPr>
          </a:p>
        </p:txBody>
      </p:sp>
      <p:pic>
        <p:nvPicPr>
          <p:cNvPr id="25604" name="Picture 10" descr="get_image?provider_id=479&amp;size=550x550_mb&amp;ptp_photo_id=1746267"/>
          <p:cNvPicPr>
            <a:picLocks noChangeAspect="1" noChangeArrowheads="1"/>
          </p:cNvPicPr>
          <p:nvPr/>
        </p:nvPicPr>
        <p:blipFill>
          <a:blip r:embed="rId3" cstate="print">
            <a:lum/>
          </a:blip>
          <a:srcRect/>
          <a:stretch>
            <a:fillRect/>
          </a:stretch>
        </p:blipFill>
        <p:spPr bwMode="auto">
          <a:xfrm>
            <a:off x="7204075" y="66675"/>
            <a:ext cx="1685925" cy="1106488"/>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25605" name="Picture 12" descr="slowknife"/>
          <p:cNvPicPr>
            <a:picLocks noChangeAspect="1" noChangeArrowheads="1"/>
          </p:cNvPicPr>
          <p:nvPr/>
        </p:nvPicPr>
        <p:blipFill>
          <a:blip r:embed="rId4" cstate="print">
            <a:lum/>
          </a:blip>
          <a:srcRect b="13913"/>
          <a:stretch>
            <a:fillRect/>
          </a:stretch>
        </p:blipFill>
        <p:spPr bwMode="auto">
          <a:xfrm>
            <a:off x="7212013" y="4162425"/>
            <a:ext cx="1662112" cy="952500"/>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25606" name="Picture 14" descr="23243949"/>
          <p:cNvPicPr>
            <a:picLocks noChangeAspect="1" noChangeArrowheads="1"/>
          </p:cNvPicPr>
          <p:nvPr/>
        </p:nvPicPr>
        <p:blipFill>
          <a:blip r:embed="rId5" cstate="print">
            <a:lum/>
          </a:blip>
          <a:srcRect b="28520"/>
          <a:stretch>
            <a:fillRect/>
          </a:stretch>
        </p:blipFill>
        <p:spPr bwMode="auto">
          <a:xfrm rot="21202944">
            <a:off x="7210425" y="5216525"/>
            <a:ext cx="1660525" cy="1595438"/>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25607" name="Picture 16" descr="20091675"/>
          <p:cNvPicPr>
            <a:picLocks noChangeAspect="1" noChangeArrowheads="1"/>
          </p:cNvPicPr>
          <p:nvPr/>
        </p:nvPicPr>
        <p:blipFill>
          <a:blip r:embed="rId6" cstate="print">
            <a:lum/>
          </a:blip>
          <a:srcRect b="6387"/>
          <a:stretch>
            <a:fillRect/>
          </a:stretch>
        </p:blipFill>
        <p:spPr bwMode="auto">
          <a:xfrm>
            <a:off x="7212013" y="1277938"/>
            <a:ext cx="1670050" cy="1419225"/>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25608" name="Picture 18" descr="3-welding"/>
          <p:cNvPicPr>
            <a:picLocks noChangeAspect="1" noChangeArrowheads="1"/>
          </p:cNvPicPr>
          <p:nvPr/>
        </p:nvPicPr>
        <p:blipFill>
          <a:blip r:embed="rId7" cstate="print">
            <a:lum/>
          </a:blip>
          <a:srcRect/>
          <a:stretch>
            <a:fillRect/>
          </a:stretch>
        </p:blipFill>
        <p:spPr bwMode="auto">
          <a:xfrm rot="513812">
            <a:off x="7212013" y="2814638"/>
            <a:ext cx="1671637" cy="1254125"/>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11" name="Rectangle 11"/>
          <p:cNvSpPr>
            <a:spLocks noChangeArrowheads="1"/>
          </p:cNvSpPr>
          <p:nvPr/>
        </p:nvSpPr>
        <p:spPr bwMode="auto">
          <a:xfrm>
            <a:off x="190500" y="2066925"/>
            <a:ext cx="6705599" cy="460424"/>
          </a:xfrm>
          <a:prstGeom prst="rect">
            <a:avLst/>
          </a:prstGeom>
          <a:solidFill>
            <a:srgbClr val="FFFFCC"/>
          </a:solidFill>
          <a:ln w="9525">
            <a:noFill/>
            <a:miter lim="800000"/>
            <a:headEnd/>
            <a:tailEnd/>
          </a:ln>
          <a:scene3d>
            <a:camera prst="orthographicFront"/>
            <a:lightRig rig="threePt" dir="t"/>
          </a:scene3d>
          <a:sp3d>
            <a:bevelT/>
          </a:sp3d>
        </p:spPr>
        <p:txBody>
          <a:bodyPr/>
          <a:lstStyle/>
          <a:p>
            <a:pPr marL="342900" indent="-342900" algn="ctr">
              <a:spcBef>
                <a:spcPct val="20000"/>
              </a:spcBef>
              <a:spcAft>
                <a:spcPct val="30000"/>
              </a:spcAft>
            </a:pPr>
            <a:r>
              <a:rPr lang="en-US" sz="2000" b="1" dirty="0" smtClean="0">
                <a:solidFill>
                  <a:srgbClr val="FF3300"/>
                </a:solidFill>
                <a:latin typeface="Tahoma" pitchFamily="34" charset="0"/>
              </a:rPr>
              <a:t>Other Coquitlam School District ACE-IT Programs</a:t>
            </a:r>
            <a:endParaRPr lang="en-US" sz="2000" dirty="0">
              <a:latin typeface="Tahoma" pitchFamily="34" charset="0"/>
            </a:endParaRPr>
          </a:p>
        </p:txBody>
      </p:sp>
      <p:sp>
        <p:nvSpPr>
          <p:cNvPr id="12" name="Rectangle 3"/>
          <p:cNvSpPr>
            <a:spLocks noChangeArrowheads="1"/>
          </p:cNvSpPr>
          <p:nvPr/>
        </p:nvSpPr>
        <p:spPr bwMode="auto">
          <a:xfrm>
            <a:off x="3606800" y="2654299"/>
            <a:ext cx="3263900" cy="4013201"/>
          </a:xfrm>
          <a:prstGeom prst="rect">
            <a:avLst/>
          </a:prstGeom>
          <a:solidFill>
            <a:srgbClr val="FFFFCC"/>
          </a:solidFill>
          <a:ln w="9525">
            <a:noFill/>
            <a:miter lim="800000"/>
            <a:headEnd/>
            <a:tailEnd/>
          </a:ln>
          <a:scene3d>
            <a:camera prst="orthographicFront"/>
            <a:lightRig rig="threePt" dir="t"/>
          </a:scene3d>
          <a:sp3d>
            <a:bevelT/>
          </a:sp3d>
        </p:spPr>
        <p:txBody>
          <a:bodyPr/>
          <a:lstStyle/>
          <a:p>
            <a:pPr marL="342900" indent="-342900">
              <a:spcBef>
                <a:spcPct val="20000"/>
              </a:spcBef>
              <a:spcAft>
                <a:spcPct val="30000"/>
              </a:spcAft>
            </a:pPr>
            <a:r>
              <a:rPr lang="en-US" b="1" u="sng" dirty="0" smtClean="0">
                <a:solidFill>
                  <a:srgbClr val="FF3300"/>
                </a:solidFill>
                <a:latin typeface="Tahoma" pitchFamily="34" charset="0"/>
              </a:rPr>
              <a:t>Baking/Pastry</a:t>
            </a:r>
            <a:r>
              <a:rPr lang="en-US" sz="1400" dirty="0" smtClean="0">
                <a:latin typeface="Tahoma" pitchFamily="34" charset="0"/>
              </a:rPr>
              <a:t> </a:t>
            </a:r>
            <a:br>
              <a:rPr lang="en-US" sz="1400" dirty="0" smtClean="0">
                <a:latin typeface="Tahoma" pitchFamily="34" charset="0"/>
              </a:rPr>
            </a:br>
            <a:r>
              <a:rPr lang="en-US" sz="1600" dirty="0" smtClean="0">
                <a:latin typeface="Tahoma" pitchFamily="34" charset="0"/>
              </a:rPr>
              <a:t>VCC</a:t>
            </a:r>
          </a:p>
          <a:p>
            <a:pPr marL="342900" indent="-342900">
              <a:spcBef>
                <a:spcPct val="20000"/>
              </a:spcBef>
              <a:spcAft>
                <a:spcPct val="30000"/>
              </a:spcAft>
            </a:pPr>
            <a:r>
              <a:rPr lang="en-US" b="1" u="sng" dirty="0" smtClean="0">
                <a:solidFill>
                  <a:srgbClr val="FF3300"/>
                </a:solidFill>
                <a:latin typeface="Tahoma" pitchFamily="34" charset="0"/>
              </a:rPr>
              <a:t>Plumbing</a:t>
            </a:r>
            <a:r>
              <a:rPr lang="en-US" sz="1200" dirty="0" smtClean="0">
                <a:latin typeface="Tahoma" pitchFamily="34" charset="0"/>
              </a:rPr>
              <a:t> </a:t>
            </a:r>
            <a:r>
              <a:rPr lang="en-US" sz="1200" dirty="0">
                <a:latin typeface="Tahoma" pitchFamily="34" charset="0"/>
              </a:rPr>
              <a:t/>
            </a:r>
            <a:br>
              <a:rPr lang="en-US" sz="1200" dirty="0">
                <a:latin typeface="Tahoma" pitchFamily="34" charset="0"/>
              </a:rPr>
            </a:br>
            <a:r>
              <a:rPr lang="en-US" sz="1600" dirty="0">
                <a:latin typeface="Tahoma" pitchFamily="34" charset="0"/>
              </a:rPr>
              <a:t>Training facility on </a:t>
            </a:r>
            <a:r>
              <a:rPr lang="en-US" sz="1600" dirty="0" err="1">
                <a:latin typeface="Tahoma" pitchFamily="34" charset="0"/>
              </a:rPr>
              <a:t>Annacis</a:t>
            </a:r>
            <a:r>
              <a:rPr lang="en-US" sz="1600" dirty="0">
                <a:latin typeface="Tahoma" pitchFamily="34" charset="0"/>
              </a:rPr>
              <a:t> Island (New </a:t>
            </a:r>
            <a:r>
              <a:rPr lang="en-US" sz="1600" dirty="0" smtClean="0">
                <a:latin typeface="Tahoma" pitchFamily="34" charset="0"/>
              </a:rPr>
              <a:t>Westminster)</a:t>
            </a:r>
            <a:r>
              <a:rPr lang="en-US" sz="1600" dirty="0">
                <a:latin typeface="Tahoma" pitchFamily="34" charset="0"/>
              </a:rPr>
              <a:t/>
            </a:r>
            <a:br>
              <a:rPr lang="en-US" sz="1600" dirty="0">
                <a:latin typeface="Tahoma" pitchFamily="34" charset="0"/>
              </a:rPr>
            </a:br>
            <a:r>
              <a:rPr lang="en-US" sz="1600" dirty="0" smtClean="0">
                <a:latin typeface="Tahoma" pitchFamily="34" charset="0"/>
              </a:rPr>
              <a:t>1</a:t>
            </a:r>
            <a:r>
              <a:rPr lang="en-US" sz="1600" baseline="30000" dirty="0" smtClean="0">
                <a:latin typeface="Tahoma" pitchFamily="34" charset="0"/>
              </a:rPr>
              <a:t>st</a:t>
            </a:r>
            <a:r>
              <a:rPr lang="en-US" sz="1600" dirty="0" smtClean="0">
                <a:latin typeface="Tahoma" pitchFamily="34" charset="0"/>
              </a:rPr>
              <a:t> year </a:t>
            </a:r>
            <a:r>
              <a:rPr lang="en-US" sz="1600" dirty="0">
                <a:latin typeface="Tahoma" pitchFamily="34" charset="0"/>
              </a:rPr>
              <a:t>tuition is paid </a:t>
            </a:r>
            <a:r>
              <a:rPr lang="en-US" sz="1600" dirty="0" smtClean="0">
                <a:latin typeface="Tahoma" pitchFamily="34" charset="0"/>
              </a:rPr>
              <a:t>for</a:t>
            </a:r>
            <a:br>
              <a:rPr lang="en-US" sz="1600" dirty="0" smtClean="0">
                <a:latin typeface="Tahoma" pitchFamily="34" charset="0"/>
              </a:rPr>
            </a:br>
            <a:r>
              <a:rPr lang="en-US" sz="1600" dirty="0" smtClean="0">
                <a:latin typeface="Tahoma" pitchFamily="34" charset="0"/>
              </a:rPr>
              <a:t>must </a:t>
            </a:r>
            <a:r>
              <a:rPr lang="en-US" sz="1600" dirty="0">
                <a:latin typeface="Tahoma" pitchFamily="34" charset="0"/>
              </a:rPr>
              <a:t>be June </a:t>
            </a:r>
            <a:r>
              <a:rPr lang="en-US" sz="1600" dirty="0" smtClean="0">
                <a:latin typeface="Tahoma" pitchFamily="34" charset="0"/>
              </a:rPr>
              <a:t>Grad</a:t>
            </a:r>
            <a:endParaRPr lang="en-US" sz="1600" dirty="0">
              <a:latin typeface="Tahoma" pitchFamily="34" charset="0"/>
            </a:endParaRPr>
          </a:p>
          <a:p>
            <a:pPr marL="342900" indent="-342900">
              <a:spcBef>
                <a:spcPct val="20000"/>
              </a:spcBef>
              <a:spcAft>
                <a:spcPct val="30000"/>
              </a:spcAft>
            </a:pPr>
            <a:r>
              <a:rPr lang="en-US" b="1" u="sng" dirty="0" smtClean="0">
                <a:solidFill>
                  <a:srgbClr val="FF3300"/>
                </a:solidFill>
                <a:latin typeface="Tahoma" pitchFamily="34" charset="0"/>
              </a:rPr>
              <a:t>Metal Fabrication</a:t>
            </a:r>
            <a:r>
              <a:rPr lang="en-US" sz="1200" dirty="0" smtClean="0">
                <a:latin typeface="Tahoma" pitchFamily="34" charset="0"/>
              </a:rPr>
              <a:t> </a:t>
            </a:r>
            <a:r>
              <a:rPr lang="en-US" sz="1200" dirty="0">
                <a:latin typeface="Tahoma" pitchFamily="34" charset="0"/>
              </a:rPr>
              <a:t/>
            </a:r>
            <a:br>
              <a:rPr lang="en-US" sz="1200" dirty="0">
                <a:latin typeface="Tahoma" pitchFamily="34" charset="0"/>
              </a:rPr>
            </a:br>
            <a:r>
              <a:rPr lang="en-US" sz="1600" dirty="0">
                <a:latin typeface="Tahoma" pitchFamily="34" charset="0"/>
              </a:rPr>
              <a:t>BCIT</a:t>
            </a:r>
          </a:p>
          <a:p>
            <a:pPr marL="341313" indent="-341313">
              <a:spcBef>
                <a:spcPct val="20000"/>
              </a:spcBef>
              <a:spcAft>
                <a:spcPct val="30000"/>
              </a:spcAft>
            </a:pPr>
            <a:r>
              <a:rPr lang="en-US" b="1" u="sng" dirty="0" smtClean="0">
                <a:solidFill>
                  <a:srgbClr val="FF3300"/>
                </a:solidFill>
                <a:latin typeface="Tahoma" pitchFamily="34" charset="0"/>
              </a:rPr>
              <a:t>Millwright </a:t>
            </a:r>
            <a:r>
              <a:rPr lang="en-US" sz="1050" dirty="0">
                <a:latin typeface="Tahoma" pitchFamily="34" charset="0"/>
              </a:rPr>
              <a:t/>
            </a:r>
            <a:br>
              <a:rPr lang="en-US" sz="1050" dirty="0">
                <a:latin typeface="Tahoma" pitchFamily="34" charset="0"/>
              </a:rPr>
            </a:br>
            <a:r>
              <a:rPr lang="en-US" sz="1600" dirty="0">
                <a:latin typeface="Tahoma" pitchFamily="34" charset="0"/>
              </a:rPr>
              <a:t>BCIT</a:t>
            </a:r>
          </a:p>
          <a:p>
            <a:pPr marL="342900" indent="-342900">
              <a:spcBef>
                <a:spcPct val="20000"/>
              </a:spcBef>
              <a:spcAft>
                <a:spcPct val="30000"/>
              </a:spcAft>
              <a:buFontTx/>
              <a:buChar char="•"/>
            </a:pPr>
            <a:endParaRPr lang="en-US" sz="1400" dirty="0" smtClean="0">
              <a:latin typeface="Tahoma" pitchFamily="34" charset="0"/>
            </a:endParaRPr>
          </a:p>
          <a:p>
            <a:pPr marL="342900" indent="-342900">
              <a:spcBef>
                <a:spcPct val="20000"/>
              </a:spcBef>
              <a:spcAft>
                <a:spcPct val="30000"/>
              </a:spcAft>
              <a:buFontTx/>
              <a:buChar char="•"/>
            </a:pPr>
            <a:endParaRPr lang="en-US" sz="1400" dirty="0">
              <a:latin typeface="Tahoma" pitchFamily="34" charset="0"/>
            </a:endParaRPr>
          </a:p>
        </p:txBody>
      </p:sp>
      <p:sp>
        <p:nvSpPr>
          <p:cNvPr id="14" name="Rectangle 13"/>
          <p:cNvSpPr>
            <a:spLocks noChangeArrowheads="1"/>
          </p:cNvSpPr>
          <p:nvPr/>
        </p:nvSpPr>
        <p:spPr bwMode="auto">
          <a:xfrm>
            <a:off x="279400" y="0"/>
            <a:ext cx="6299200" cy="1917700"/>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Apprenticeship</a:t>
            </a:r>
            <a:endParaRPr lang="en-US" sz="72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endParaRPr>
          </a:p>
          <a:p>
            <a:pPr>
              <a:defRPr/>
            </a:pPr>
            <a:r>
              <a:rPr lang="en-US" sz="4000" i="1" dirty="0" smtClean="0">
                <a:solidFill>
                  <a:srgbClr val="FF9900"/>
                </a:solidFill>
                <a:latin typeface="Times New Roman" pitchFamily="18" charset="0"/>
              </a:rPr>
              <a:t>can I get trained in a trade</a:t>
            </a:r>
            <a:r>
              <a:rPr lang="en-US" sz="3800" i="1" dirty="0" smtClean="0">
                <a:solidFill>
                  <a:srgbClr val="FF9900"/>
                </a:solidFill>
                <a:latin typeface="Times New Roman" pitchFamily="18" charset="0"/>
              </a:rPr>
              <a:t>?</a:t>
            </a:r>
            <a:endParaRPr lang="en-US" sz="38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endParaRPr>
          </a:p>
        </p:txBody>
      </p:sp>
    </p:spTree>
    <p:custDataLst>
      <p:tags r:id="rId1"/>
    </p:custData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0" y="0"/>
            <a:ext cx="6872288" cy="1387475"/>
          </a:xfrm>
          <a:prstGeom prst="rect">
            <a:avLst/>
          </a:prstGeom>
          <a:noFill/>
          <a:ln w="9525">
            <a:noFill/>
            <a:miter lim="800000"/>
            <a:headEnd/>
            <a:tailEnd/>
          </a:ln>
        </p:spPr>
        <p:txBody>
          <a:bodyPr anchor="ctr"/>
          <a:lstStyle/>
          <a:p>
            <a:pPr>
              <a:defRPr/>
            </a:pPr>
            <a:r>
              <a:rPr lang="en-US" sz="4400" dirty="0">
                <a:solidFill>
                  <a:schemeClr val="tx2"/>
                </a:solidFill>
                <a:latin typeface="Times New Roman" pitchFamily="18" charset="0"/>
              </a:rPr>
              <a:t>Opportunities for</a:t>
            </a:r>
            <a:br>
              <a:rPr lang="en-US" sz="4400" dirty="0">
                <a:solidFill>
                  <a:schemeClr val="tx2"/>
                </a:solidFill>
                <a:latin typeface="Times New Roman" pitchFamily="18" charset="0"/>
              </a:rPr>
            </a:br>
            <a:r>
              <a:rPr lang="en-US" sz="4400" b="1" dirty="0">
                <a:effectLst>
                  <a:outerShdw blurRad="38100" dist="38100" dir="2700000" algn="tl">
                    <a:srgbClr val="000000">
                      <a:alpha val="43137"/>
                    </a:srgbClr>
                  </a:outerShdw>
                </a:effectLst>
                <a:latin typeface="Times New Roman" pitchFamily="18" charset="0"/>
              </a:rPr>
              <a:t>Enrichment</a:t>
            </a:r>
          </a:p>
        </p:txBody>
      </p:sp>
      <p:sp>
        <p:nvSpPr>
          <p:cNvPr id="26627" name="Rectangle 7"/>
          <p:cNvSpPr>
            <a:spLocks noChangeArrowheads="1"/>
          </p:cNvSpPr>
          <p:nvPr/>
        </p:nvSpPr>
        <p:spPr bwMode="auto">
          <a:xfrm>
            <a:off x="2238611" y="3168651"/>
            <a:ext cx="6400800" cy="3092450"/>
          </a:xfrm>
          <a:prstGeom prst="rect">
            <a:avLst/>
          </a:prstGeom>
          <a:solidFill>
            <a:srgbClr val="FFFFCC"/>
          </a:solidFill>
          <a:ln w="9525">
            <a:noFill/>
            <a:miter lim="800000"/>
            <a:headEnd/>
            <a:tailEnd/>
          </a:ln>
          <a:scene3d>
            <a:camera prst="orthographicFront"/>
            <a:lightRig rig="threePt" dir="t"/>
          </a:scene3d>
          <a:sp3d>
            <a:bevelT/>
          </a:sp3d>
        </p:spPr>
        <p:txBody>
          <a:bodyPr/>
          <a:lstStyle/>
          <a:p>
            <a:pPr marL="342900" indent="-342900">
              <a:spcBef>
                <a:spcPct val="20000"/>
              </a:spcBef>
            </a:pPr>
            <a:r>
              <a:rPr lang="en-US" sz="3200" dirty="0">
                <a:solidFill>
                  <a:srgbClr val="FF3300"/>
                </a:solidFill>
                <a:latin typeface="Tahoma" pitchFamily="34" charset="0"/>
              </a:rPr>
              <a:t>Advanced Placement (AP) Courses</a:t>
            </a:r>
          </a:p>
          <a:p>
            <a:pPr marL="342900" indent="-342900">
              <a:spcBef>
                <a:spcPct val="20000"/>
              </a:spcBef>
              <a:buFontTx/>
              <a:buChar char="•"/>
            </a:pPr>
            <a:r>
              <a:rPr lang="en-US" sz="2800" dirty="0">
                <a:latin typeface="Tahoma" pitchFamily="34" charset="0"/>
              </a:rPr>
              <a:t>developed at Princeton University</a:t>
            </a:r>
          </a:p>
          <a:p>
            <a:pPr marL="342900" indent="-342900">
              <a:spcBef>
                <a:spcPct val="20000"/>
              </a:spcBef>
              <a:buFontTx/>
              <a:buChar char="•"/>
            </a:pPr>
            <a:r>
              <a:rPr lang="en-US" sz="2800" dirty="0">
                <a:latin typeface="Tahoma" pitchFamily="34" charset="0"/>
              </a:rPr>
              <a:t>university level courses for high school students</a:t>
            </a:r>
          </a:p>
          <a:p>
            <a:pPr marL="342900" indent="-342900">
              <a:spcBef>
                <a:spcPct val="20000"/>
              </a:spcBef>
              <a:buFontTx/>
              <a:buChar char="•"/>
            </a:pPr>
            <a:r>
              <a:rPr lang="en-US" sz="2800" dirty="0">
                <a:latin typeface="Tahoma" pitchFamily="34" charset="0"/>
              </a:rPr>
              <a:t>attain first year university credit while still in high school</a:t>
            </a:r>
          </a:p>
        </p:txBody>
      </p:sp>
      <p:sp>
        <p:nvSpPr>
          <p:cNvPr id="10" name="Rectangle 9"/>
          <p:cNvSpPr>
            <a:spLocks noChangeArrowheads="1"/>
          </p:cNvSpPr>
          <p:nvPr/>
        </p:nvSpPr>
        <p:spPr bwMode="auto">
          <a:xfrm>
            <a:off x="279400" y="0"/>
            <a:ext cx="6299200" cy="1917700"/>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Advanced</a:t>
            </a:r>
          </a:p>
          <a:p>
            <a:pPr>
              <a:defRPr/>
            </a:pP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Placement</a:t>
            </a:r>
          </a:p>
        </p:txBody>
      </p:sp>
      <p:pic>
        <p:nvPicPr>
          <p:cNvPr id="132100" name="Picture 4" descr="http://www.dean.com/images/princeton_logo.jpg"/>
          <p:cNvPicPr>
            <a:picLocks noChangeAspect="1" noChangeArrowheads="1"/>
          </p:cNvPicPr>
          <p:nvPr/>
        </p:nvPicPr>
        <p:blipFill>
          <a:blip r:embed="rId3" cstate="print">
            <a:lum/>
          </a:blip>
          <a:srcRect/>
          <a:stretch>
            <a:fillRect/>
          </a:stretch>
        </p:blipFill>
        <p:spPr bwMode="auto">
          <a:xfrm rot="21152296">
            <a:off x="6664345" y="2038526"/>
            <a:ext cx="2447393" cy="978957"/>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32102" name="Picture 6" descr="http://www.dreamstime.com/thinking-university-student-thumb9548255.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35745" y="2033517"/>
            <a:ext cx="3942293" cy="4824484"/>
          </a:xfrm>
          <a:prstGeom prst="rect">
            <a:avLst/>
          </a:prstGeom>
          <a:noFill/>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7" name="Rectangle 4"/>
          <p:cNvSpPr>
            <a:spLocks noGrp="1" noChangeArrowheads="1"/>
          </p:cNvSpPr>
          <p:nvPr>
            <p:ph type="body" idx="4294967295"/>
          </p:nvPr>
        </p:nvSpPr>
        <p:spPr>
          <a:xfrm>
            <a:off x="3733800" y="2409825"/>
            <a:ext cx="5410200" cy="3987800"/>
          </a:xfrm>
          <a:solidFill>
            <a:srgbClr val="FFFFCC"/>
          </a:solidFill>
          <a:scene3d>
            <a:camera prst="orthographicFront"/>
            <a:lightRig rig="threePt" dir="t"/>
          </a:scene3d>
          <a:sp3d>
            <a:bevelT/>
          </a:sp3d>
        </p:spPr>
        <p:txBody>
          <a:bodyPr/>
          <a:lstStyle/>
          <a:p>
            <a:pPr marL="354013" indent="-354013" eaLnBrk="1" hangingPunct="1">
              <a:buClr>
                <a:srgbClr val="FF9900"/>
              </a:buClr>
            </a:pPr>
            <a:r>
              <a:rPr lang="en-US" sz="3600" dirty="0" smtClean="0">
                <a:latin typeface="Tahoma" pitchFamily="34" charset="0"/>
              </a:rPr>
              <a:t>college</a:t>
            </a:r>
          </a:p>
          <a:p>
            <a:pPr marL="354013" indent="-354013" eaLnBrk="1" hangingPunct="1">
              <a:buClr>
                <a:srgbClr val="FF9900"/>
              </a:buClr>
            </a:pPr>
            <a:r>
              <a:rPr lang="en-US" sz="3600" dirty="0" smtClean="0">
                <a:latin typeface="Tahoma" pitchFamily="34" charset="0"/>
              </a:rPr>
              <a:t>university</a:t>
            </a:r>
          </a:p>
          <a:p>
            <a:pPr marL="354013" indent="-354013" eaLnBrk="1" hangingPunct="1">
              <a:buClr>
                <a:srgbClr val="FF9900"/>
              </a:buClr>
            </a:pPr>
            <a:r>
              <a:rPr lang="en-US" sz="3600" dirty="0" smtClean="0">
                <a:latin typeface="Tahoma" pitchFamily="34" charset="0"/>
              </a:rPr>
              <a:t>trade </a:t>
            </a:r>
            <a:r>
              <a:rPr lang="en-US" sz="3600" dirty="0" err="1" smtClean="0">
                <a:latin typeface="Tahoma" pitchFamily="34" charset="0"/>
              </a:rPr>
              <a:t>programme</a:t>
            </a:r>
            <a:endParaRPr lang="en-US" sz="3600" dirty="0" smtClean="0">
              <a:latin typeface="Tahoma" pitchFamily="34" charset="0"/>
            </a:endParaRPr>
          </a:p>
          <a:p>
            <a:pPr marL="354013" indent="-354013" eaLnBrk="1" hangingPunct="1">
              <a:buClr>
                <a:srgbClr val="FF9900"/>
              </a:buClr>
            </a:pPr>
            <a:r>
              <a:rPr lang="en-US" sz="3600" dirty="0" smtClean="0">
                <a:latin typeface="Tahoma" pitchFamily="34" charset="0"/>
              </a:rPr>
              <a:t>apprenticeship</a:t>
            </a:r>
          </a:p>
          <a:p>
            <a:pPr marL="354013" indent="-354013" eaLnBrk="1" hangingPunct="1">
              <a:buClr>
                <a:srgbClr val="FF9900"/>
              </a:buClr>
            </a:pPr>
            <a:r>
              <a:rPr lang="en-US" sz="3600" dirty="0" smtClean="0">
                <a:latin typeface="Tahoma" pitchFamily="34" charset="0"/>
              </a:rPr>
              <a:t>certificate or</a:t>
            </a:r>
            <a:br>
              <a:rPr lang="en-US" sz="3600" dirty="0" smtClean="0">
                <a:latin typeface="Tahoma" pitchFamily="34" charset="0"/>
              </a:rPr>
            </a:br>
            <a:r>
              <a:rPr lang="en-US" sz="3600" dirty="0" smtClean="0">
                <a:latin typeface="Tahoma" pitchFamily="34" charset="0"/>
              </a:rPr>
              <a:t>diploma program</a:t>
            </a:r>
            <a:endParaRPr lang="en-US" dirty="0" smtClean="0">
              <a:latin typeface="Tahoma" pitchFamily="34" charset="0"/>
            </a:endParaRPr>
          </a:p>
          <a:p>
            <a:pPr marL="354013" indent="-354013" eaLnBrk="1" hangingPunct="1">
              <a:buFontTx/>
              <a:buNone/>
            </a:pPr>
            <a:endParaRPr lang="en-US" dirty="0" smtClean="0">
              <a:latin typeface="Tahoma" pitchFamily="34" charset="0"/>
            </a:endParaRPr>
          </a:p>
        </p:txBody>
      </p:sp>
      <p:sp>
        <p:nvSpPr>
          <p:cNvPr id="36868" name="Rectangle 6"/>
          <p:cNvSpPr>
            <a:spLocks noChangeArrowheads="1"/>
          </p:cNvSpPr>
          <p:nvPr/>
        </p:nvSpPr>
        <p:spPr bwMode="auto">
          <a:xfrm>
            <a:off x="405829" y="2400872"/>
            <a:ext cx="2832101" cy="3975100"/>
          </a:xfrm>
          <a:prstGeom prst="rect">
            <a:avLst/>
          </a:prstGeom>
          <a:solidFill>
            <a:schemeClr val="tx1"/>
          </a:solidFill>
          <a:ln w="9525">
            <a:noFill/>
            <a:miter lim="800000"/>
            <a:headEnd/>
            <a:tailEnd/>
          </a:ln>
          <a:scene3d>
            <a:camera prst="orthographicFront"/>
            <a:lightRig rig="sunset" dir="t"/>
          </a:scene3d>
          <a:sp3d prstMaterial="metal">
            <a:bevelT/>
          </a:sp3d>
        </p:spPr>
        <p:txBody>
          <a:bodyPr lIns="92075" tIns="46038" rIns="92075" bIns="46038" anchor="b"/>
          <a:lstStyle/>
          <a:p>
            <a:pPr algn="r"/>
            <a:r>
              <a:rPr lang="en-US" sz="3600" b="1" dirty="0" smtClean="0">
                <a:solidFill>
                  <a:srgbClr val="FF9900"/>
                </a:solidFill>
                <a:latin typeface="Tahoma" pitchFamily="34" charset="0"/>
              </a:rPr>
              <a:t>Where</a:t>
            </a:r>
            <a:br>
              <a:rPr lang="en-US" sz="3600" b="1" dirty="0" smtClean="0">
                <a:solidFill>
                  <a:srgbClr val="FF9900"/>
                </a:solidFill>
                <a:latin typeface="Tahoma" pitchFamily="34" charset="0"/>
              </a:rPr>
            </a:br>
            <a:r>
              <a:rPr lang="en-US" sz="3600" b="1" dirty="0" smtClean="0">
                <a:solidFill>
                  <a:srgbClr val="FF9900"/>
                </a:solidFill>
                <a:latin typeface="Tahoma" pitchFamily="34" charset="0"/>
              </a:rPr>
              <a:t>will </a:t>
            </a:r>
            <a:r>
              <a:rPr lang="en-US" sz="3600" b="1" dirty="0">
                <a:solidFill>
                  <a:srgbClr val="FF9900"/>
                </a:solidFill>
                <a:latin typeface="Tahoma" pitchFamily="34" charset="0"/>
              </a:rPr>
              <a:t>I be</a:t>
            </a:r>
            <a:r>
              <a:rPr lang="en-US" sz="3600" b="1" dirty="0">
                <a:solidFill>
                  <a:schemeClr val="bg1"/>
                </a:solidFill>
                <a:latin typeface="Tahoma" pitchFamily="34" charset="0"/>
              </a:rPr>
              <a:t> </a:t>
            </a:r>
            <a:r>
              <a:rPr lang="en-US" sz="3600" b="1" dirty="0" smtClean="0">
                <a:solidFill>
                  <a:schemeClr val="bg1"/>
                </a:solidFill>
                <a:latin typeface="Tahoma" pitchFamily="34" charset="0"/>
              </a:rPr>
              <a:t/>
            </a:r>
            <a:br>
              <a:rPr lang="en-US" sz="3600" b="1" dirty="0" smtClean="0">
                <a:solidFill>
                  <a:schemeClr val="bg1"/>
                </a:solidFill>
                <a:latin typeface="Tahoma" pitchFamily="34" charset="0"/>
              </a:rPr>
            </a:br>
            <a:r>
              <a:rPr lang="en-US" sz="3600" dirty="0" smtClean="0">
                <a:solidFill>
                  <a:schemeClr val="bg1"/>
                </a:solidFill>
                <a:latin typeface="Tahoma" pitchFamily="34" charset="0"/>
              </a:rPr>
              <a:t>after </a:t>
            </a:r>
            <a:br>
              <a:rPr lang="en-US" sz="3600" dirty="0" smtClean="0">
                <a:solidFill>
                  <a:schemeClr val="bg1"/>
                </a:solidFill>
                <a:latin typeface="Tahoma" pitchFamily="34" charset="0"/>
              </a:rPr>
            </a:br>
            <a:r>
              <a:rPr lang="en-US" sz="3600" dirty="0" smtClean="0">
                <a:solidFill>
                  <a:schemeClr val="bg1"/>
                </a:solidFill>
                <a:latin typeface="Tahoma" pitchFamily="34" charset="0"/>
              </a:rPr>
              <a:t>I </a:t>
            </a:r>
            <a:r>
              <a:rPr lang="en-US" sz="3600" dirty="0">
                <a:solidFill>
                  <a:schemeClr val="bg1"/>
                </a:solidFill>
                <a:latin typeface="Tahoma" pitchFamily="34" charset="0"/>
              </a:rPr>
              <a:t>graduate from high school?</a:t>
            </a:r>
          </a:p>
        </p:txBody>
      </p:sp>
      <p:sp>
        <p:nvSpPr>
          <p:cNvPr id="6" name="Rectangle 5"/>
          <p:cNvSpPr>
            <a:spLocks noChangeArrowheads="1"/>
          </p:cNvSpPr>
          <p:nvPr/>
        </p:nvSpPr>
        <p:spPr bwMode="auto">
          <a:xfrm>
            <a:off x="279400" y="0"/>
            <a:ext cx="6616700" cy="1917700"/>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48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Many great Learning</a:t>
            </a:r>
          </a:p>
          <a:p>
            <a:pPr>
              <a:defRPr/>
            </a:pPr>
            <a:r>
              <a:rPr lang="en-US" sz="48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Opportunities</a:t>
            </a:r>
            <a:endParaRPr lang="en-US" sz="28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endParaRPr>
          </a:p>
        </p:txBody>
      </p:sp>
    </p:spTree>
    <p:custDataLst>
      <p:tags r:id="rId1"/>
    </p:custData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3" name="Rectangle 10"/>
          <p:cNvSpPr>
            <a:spLocks noChangeArrowheads="1"/>
          </p:cNvSpPr>
          <p:nvPr/>
        </p:nvSpPr>
        <p:spPr bwMode="auto">
          <a:xfrm>
            <a:off x="146050" y="2611710"/>
            <a:ext cx="7727949" cy="3873499"/>
          </a:xfrm>
          <a:prstGeom prst="rect">
            <a:avLst/>
          </a:prstGeom>
          <a:solidFill>
            <a:srgbClr val="FFFFCC"/>
          </a:solidFill>
          <a:ln w="9525">
            <a:noFill/>
            <a:miter lim="800000"/>
            <a:headEnd/>
            <a:tailEnd/>
          </a:ln>
          <a:scene3d>
            <a:camera prst="orthographicFront"/>
            <a:lightRig rig="threePt" dir="t"/>
          </a:scene3d>
          <a:sp3d>
            <a:bevelT/>
          </a:sp3d>
        </p:spPr>
        <p:txBody>
          <a:bodyPr/>
          <a:lstStyle/>
          <a:p>
            <a:pPr marL="342900" indent="-342900">
              <a:lnSpc>
                <a:spcPct val="90000"/>
              </a:lnSpc>
              <a:spcBef>
                <a:spcPct val="20000"/>
              </a:spcBef>
            </a:pPr>
            <a:r>
              <a:rPr lang="en-US" sz="3200" u="sng" dirty="0">
                <a:latin typeface="Tahoma" pitchFamily="34" charset="0"/>
              </a:rPr>
              <a:t>Entrance Requirements</a:t>
            </a:r>
          </a:p>
          <a:p>
            <a:pPr marL="342900" indent="-342900">
              <a:lnSpc>
                <a:spcPct val="90000"/>
              </a:lnSpc>
              <a:spcBef>
                <a:spcPct val="20000"/>
              </a:spcBef>
              <a:buClr>
                <a:srgbClr val="FF0000"/>
              </a:buClr>
              <a:buFontTx/>
              <a:buChar char="•"/>
            </a:pPr>
            <a:r>
              <a:rPr lang="en-US" sz="3200" dirty="0">
                <a:latin typeface="Tahoma" pitchFamily="34" charset="0"/>
              </a:rPr>
              <a:t>English </a:t>
            </a:r>
            <a:r>
              <a:rPr lang="en-US" sz="3200" dirty="0" smtClean="0">
                <a:latin typeface="Tahoma" pitchFamily="34" charset="0"/>
              </a:rPr>
              <a:t>12: “C”, </a:t>
            </a:r>
            <a:r>
              <a:rPr lang="en-US" sz="2800" dirty="0" smtClean="0">
                <a:latin typeface="Tahoma" pitchFamily="34" charset="0"/>
              </a:rPr>
              <a:t>or</a:t>
            </a:r>
            <a:r>
              <a:rPr lang="en-US" sz="3200" dirty="0" smtClean="0">
                <a:latin typeface="Tahoma" pitchFamily="34" charset="0"/>
              </a:rPr>
              <a:t/>
            </a:r>
            <a:br>
              <a:rPr lang="en-US" sz="3200" dirty="0" smtClean="0">
                <a:latin typeface="Tahoma" pitchFamily="34" charset="0"/>
              </a:rPr>
            </a:br>
            <a:r>
              <a:rPr lang="en-US" sz="3200" dirty="0" smtClean="0">
                <a:latin typeface="Tahoma" pitchFamily="34" charset="0"/>
              </a:rPr>
              <a:t>Communications 12: “B”</a:t>
            </a:r>
            <a:endParaRPr lang="en-US" sz="3200" dirty="0">
              <a:latin typeface="Tahoma" pitchFamily="34" charset="0"/>
            </a:endParaRPr>
          </a:p>
          <a:p>
            <a:pPr marL="342900" indent="-342900">
              <a:lnSpc>
                <a:spcPct val="90000"/>
              </a:lnSpc>
              <a:spcBef>
                <a:spcPct val="20000"/>
              </a:spcBef>
              <a:buClr>
                <a:srgbClr val="FF0000"/>
              </a:buClr>
              <a:buFontTx/>
              <a:buChar char="•"/>
            </a:pPr>
            <a:r>
              <a:rPr lang="en-US" sz="3200" dirty="0">
                <a:latin typeface="Tahoma" pitchFamily="34" charset="0"/>
              </a:rPr>
              <a:t>Grade 12 course prerequisites</a:t>
            </a:r>
            <a:br>
              <a:rPr lang="en-US" sz="3200" dirty="0">
                <a:latin typeface="Tahoma" pitchFamily="34" charset="0"/>
              </a:rPr>
            </a:br>
            <a:r>
              <a:rPr lang="en-US" sz="3200" dirty="0" smtClean="0">
                <a:latin typeface="Tahoma" pitchFamily="34" charset="0"/>
              </a:rPr>
              <a:t>to </a:t>
            </a:r>
            <a:r>
              <a:rPr lang="en-US" sz="3200" dirty="0">
                <a:latin typeface="Tahoma" pitchFamily="34" charset="0"/>
              </a:rPr>
              <a:t>some </a:t>
            </a:r>
            <a:r>
              <a:rPr lang="en-US" sz="3200" dirty="0" smtClean="0">
                <a:latin typeface="Tahoma" pitchFamily="34" charset="0"/>
              </a:rPr>
              <a:t>courses</a:t>
            </a:r>
            <a:br>
              <a:rPr lang="en-US" sz="3200" dirty="0" smtClean="0">
                <a:latin typeface="Tahoma" pitchFamily="34" charset="0"/>
              </a:rPr>
            </a:br>
            <a:r>
              <a:rPr lang="en-US" sz="2400" dirty="0" smtClean="0">
                <a:latin typeface="Tahoma" pitchFamily="34" charset="0"/>
              </a:rPr>
              <a:t>(</a:t>
            </a:r>
            <a:r>
              <a:rPr lang="en-US" sz="2400" dirty="0">
                <a:latin typeface="Tahoma" pitchFamily="34" charset="0"/>
              </a:rPr>
              <a:t>Math, Sciences, English12 “B” for 1</a:t>
            </a:r>
            <a:r>
              <a:rPr lang="en-US" sz="2400" baseline="30000" dirty="0">
                <a:latin typeface="Tahoma" pitchFamily="34" charset="0"/>
              </a:rPr>
              <a:t>st</a:t>
            </a:r>
            <a:r>
              <a:rPr lang="en-US" sz="2400" dirty="0">
                <a:latin typeface="Tahoma" pitchFamily="34" charset="0"/>
              </a:rPr>
              <a:t> yr English)</a:t>
            </a:r>
          </a:p>
          <a:p>
            <a:pPr marL="342900" indent="-342900">
              <a:lnSpc>
                <a:spcPct val="90000"/>
              </a:lnSpc>
              <a:spcBef>
                <a:spcPct val="20000"/>
              </a:spcBef>
              <a:buClr>
                <a:srgbClr val="FF0000"/>
              </a:buClr>
              <a:buFontTx/>
              <a:buChar char="•"/>
            </a:pPr>
            <a:r>
              <a:rPr lang="en-US" sz="2800" dirty="0">
                <a:latin typeface="Tahoma" pitchFamily="34" charset="0"/>
              </a:rPr>
              <a:t>Specific requirements for some programs – check website</a:t>
            </a:r>
          </a:p>
        </p:txBody>
      </p:sp>
      <p:pic>
        <p:nvPicPr>
          <p:cNvPr id="30725" name="Picture 14" descr="douglas_college_pinetree"/>
          <p:cNvPicPr>
            <a:picLocks noChangeAspect="1" noChangeArrowheads="1"/>
          </p:cNvPicPr>
          <p:nvPr/>
        </p:nvPicPr>
        <p:blipFill>
          <a:blip r:embed="rId3" cstate="print">
            <a:lum/>
          </a:blip>
          <a:srcRect r="52947"/>
          <a:stretch>
            <a:fillRect/>
          </a:stretch>
        </p:blipFill>
        <p:spPr bwMode="auto">
          <a:xfrm>
            <a:off x="5964071" y="2027958"/>
            <a:ext cx="2925771" cy="2048229"/>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7" name="Rectangle 6"/>
          <p:cNvSpPr>
            <a:spLocks noChangeArrowheads="1"/>
          </p:cNvSpPr>
          <p:nvPr/>
        </p:nvSpPr>
        <p:spPr bwMode="auto">
          <a:xfrm>
            <a:off x="279400" y="0"/>
            <a:ext cx="6299200" cy="1917700"/>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Douglas College:</a:t>
            </a:r>
          </a:p>
          <a:p>
            <a:pPr>
              <a:defRPr/>
            </a:pPr>
            <a:r>
              <a:rPr lang="en-US" sz="4000" i="1" dirty="0" smtClean="0">
                <a:solidFill>
                  <a:srgbClr val="FF9900"/>
                </a:solidFill>
                <a:latin typeface="Times New Roman" pitchFamily="18" charset="0"/>
              </a:rPr>
              <a:t>Basic Entrance Requirements</a:t>
            </a:r>
            <a:endParaRPr lang="en-US" sz="4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3" name="Rectangle 10"/>
          <p:cNvSpPr>
            <a:spLocks noChangeArrowheads="1"/>
          </p:cNvSpPr>
          <p:nvPr/>
        </p:nvSpPr>
        <p:spPr bwMode="auto">
          <a:xfrm>
            <a:off x="146050" y="2159000"/>
            <a:ext cx="8743950" cy="4521200"/>
          </a:xfrm>
          <a:prstGeom prst="rect">
            <a:avLst/>
          </a:prstGeom>
          <a:solidFill>
            <a:srgbClr val="FFFFCC"/>
          </a:solidFill>
          <a:ln w="9525">
            <a:noFill/>
            <a:miter lim="800000"/>
            <a:headEnd/>
            <a:tailEnd/>
          </a:ln>
          <a:scene3d>
            <a:camera prst="orthographicFront"/>
            <a:lightRig rig="threePt" dir="t"/>
          </a:scene3d>
          <a:sp3d>
            <a:bevelT/>
          </a:sp3d>
        </p:spPr>
        <p:txBody>
          <a:bodyPr/>
          <a:lstStyle/>
          <a:p>
            <a:pPr marL="342900" indent="-342900">
              <a:lnSpc>
                <a:spcPct val="90000"/>
              </a:lnSpc>
              <a:spcBef>
                <a:spcPct val="20000"/>
              </a:spcBef>
              <a:buClr>
                <a:srgbClr val="FF0000"/>
              </a:buClr>
              <a:buFontTx/>
              <a:buChar char="•"/>
            </a:pPr>
            <a:r>
              <a:rPr lang="en-US" sz="3200" dirty="0" smtClean="0">
                <a:latin typeface="Tahoma" pitchFamily="34" charset="0"/>
              </a:rPr>
              <a:t>Coquitlam School district and Douglas College have an agreement to reserve seats for our students in the following areas:</a:t>
            </a:r>
          </a:p>
          <a:p>
            <a:pPr marL="1440000" lvl="1" indent="-355600">
              <a:spcBef>
                <a:spcPts val="600"/>
              </a:spcBef>
              <a:buFont typeface="Courier New" pitchFamily="49" charset="0"/>
              <a:buChar char="o"/>
            </a:pPr>
            <a:r>
              <a:rPr lang="en-US" sz="2600" dirty="0" smtClean="0">
                <a:solidFill>
                  <a:srgbClr val="FF0000"/>
                </a:solidFill>
              </a:rPr>
              <a:t>Bachelor of Science in Nursing</a:t>
            </a:r>
          </a:p>
          <a:p>
            <a:pPr marL="1440000" lvl="1" indent="-355600">
              <a:buFont typeface="Courier New" pitchFamily="49" charset="0"/>
              <a:buChar char="o"/>
            </a:pPr>
            <a:r>
              <a:rPr lang="en-US" sz="2600" dirty="0" smtClean="0">
                <a:solidFill>
                  <a:srgbClr val="FF0000"/>
                </a:solidFill>
              </a:rPr>
              <a:t>Psychiatric Nursing</a:t>
            </a:r>
          </a:p>
          <a:p>
            <a:pPr marL="1440000" lvl="1" indent="-355600">
              <a:buFont typeface="Courier New" pitchFamily="49" charset="0"/>
              <a:buChar char="o"/>
            </a:pPr>
            <a:r>
              <a:rPr lang="en-US" sz="2600" dirty="0" smtClean="0">
                <a:solidFill>
                  <a:srgbClr val="FF0000"/>
                </a:solidFill>
              </a:rPr>
              <a:t>Dental Assisting</a:t>
            </a:r>
          </a:p>
          <a:p>
            <a:pPr marL="1440000" lvl="1" indent="-355600">
              <a:buFont typeface="Courier New" pitchFamily="49" charset="0"/>
              <a:buChar char="o"/>
            </a:pPr>
            <a:r>
              <a:rPr lang="en-US" sz="2600" dirty="0" smtClean="0">
                <a:solidFill>
                  <a:srgbClr val="FF0000"/>
                </a:solidFill>
              </a:rPr>
              <a:t>Dispensing Optician</a:t>
            </a:r>
          </a:p>
          <a:p>
            <a:pPr marL="1440000" lvl="1" indent="-355600">
              <a:buFont typeface="Courier New" pitchFamily="49" charset="0"/>
              <a:buChar char="o"/>
            </a:pPr>
            <a:r>
              <a:rPr lang="en-US" sz="2600" dirty="0" smtClean="0">
                <a:solidFill>
                  <a:srgbClr val="FF0000"/>
                </a:solidFill>
              </a:rPr>
              <a:t>Health Care Support Worker</a:t>
            </a:r>
          </a:p>
          <a:p>
            <a:pPr marL="1440000" lvl="1" indent="-355600">
              <a:buFont typeface="Courier New" pitchFamily="49" charset="0"/>
              <a:buChar char="o"/>
            </a:pPr>
            <a:r>
              <a:rPr lang="en-US" sz="2600" dirty="0" smtClean="0">
                <a:solidFill>
                  <a:srgbClr val="FF0000"/>
                </a:solidFill>
              </a:rPr>
              <a:t>Health Information Management</a:t>
            </a:r>
          </a:p>
          <a:p>
            <a:pPr marL="1440000" lvl="1" indent="-355600">
              <a:buFont typeface="Courier New" pitchFamily="49" charset="0"/>
              <a:buChar char="o"/>
            </a:pPr>
            <a:r>
              <a:rPr lang="en-US" sz="2600" dirty="0" smtClean="0">
                <a:solidFill>
                  <a:srgbClr val="FF0000"/>
                </a:solidFill>
              </a:rPr>
              <a:t>Animal Health Technology</a:t>
            </a:r>
            <a:endParaRPr lang="en-US" sz="2600" dirty="0" smtClean="0">
              <a:solidFill>
                <a:srgbClr val="FF0000"/>
              </a:solidFill>
              <a:latin typeface="Tahoma" pitchFamily="34" charset="0"/>
            </a:endParaRPr>
          </a:p>
        </p:txBody>
      </p:sp>
      <p:sp>
        <p:nvSpPr>
          <p:cNvPr id="7" name="Rectangle 6"/>
          <p:cNvSpPr>
            <a:spLocks noChangeArrowheads="1"/>
          </p:cNvSpPr>
          <p:nvPr/>
        </p:nvSpPr>
        <p:spPr bwMode="auto">
          <a:xfrm>
            <a:off x="279400" y="0"/>
            <a:ext cx="6299200" cy="1917700"/>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Douglas College:</a:t>
            </a:r>
          </a:p>
          <a:p>
            <a:pPr>
              <a:defRPr/>
            </a:pPr>
            <a:r>
              <a:rPr lang="en-US" sz="4000" i="1" dirty="0" smtClean="0">
                <a:solidFill>
                  <a:srgbClr val="FF9900"/>
                </a:solidFill>
                <a:latin typeface="Times New Roman" pitchFamily="18" charset="0"/>
              </a:rPr>
              <a:t>Reserved Seating</a:t>
            </a:r>
            <a:endParaRPr lang="en-US" sz="4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3" name="Rectangle 10"/>
          <p:cNvSpPr>
            <a:spLocks noChangeArrowheads="1"/>
          </p:cNvSpPr>
          <p:nvPr/>
        </p:nvSpPr>
        <p:spPr bwMode="auto">
          <a:xfrm>
            <a:off x="146050" y="2159000"/>
            <a:ext cx="8743950" cy="4521200"/>
          </a:xfrm>
          <a:prstGeom prst="rect">
            <a:avLst/>
          </a:prstGeom>
          <a:solidFill>
            <a:srgbClr val="FFFFCC"/>
          </a:solidFill>
          <a:ln w="9525">
            <a:noFill/>
            <a:miter lim="800000"/>
            <a:headEnd/>
            <a:tailEnd/>
          </a:ln>
          <a:scene3d>
            <a:camera prst="orthographicFront"/>
            <a:lightRig rig="threePt" dir="t"/>
          </a:scene3d>
          <a:sp3d>
            <a:bevelT/>
          </a:sp3d>
        </p:spPr>
        <p:txBody>
          <a:bodyPr/>
          <a:lstStyle/>
          <a:p>
            <a:pPr marL="342900" indent="-342900">
              <a:lnSpc>
                <a:spcPct val="90000"/>
              </a:lnSpc>
              <a:spcBef>
                <a:spcPct val="20000"/>
              </a:spcBef>
              <a:buClr>
                <a:srgbClr val="FF0000"/>
              </a:buClr>
              <a:buFontTx/>
              <a:buChar char="•"/>
            </a:pPr>
            <a:r>
              <a:rPr lang="en-US" sz="3200" dirty="0" smtClean="0">
                <a:latin typeface="Tahoma" pitchFamily="34" charset="0"/>
              </a:rPr>
              <a:t>Take Douglas College courses while you are still in grade 12 at </a:t>
            </a:r>
            <a:r>
              <a:rPr lang="en-US" sz="3200" dirty="0" err="1" smtClean="0">
                <a:latin typeface="Tahoma" pitchFamily="34" charset="0"/>
              </a:rPr>
              <a:t>Gleneagle</a:t>
            </a:r>
            <a:r>
              <a:rPr lang="en-US" sz="2400" dirty="0" smtClean="0">
                <a:latin typeface="Tahoma" pitchFamily="34" charset="0"/>
              </a:rPr>
              <a:t> (Dual Credit)</a:t>
            </a:r>
            <a:endParaRPr lang="en-US" sz="3200" dirty="0" smtClean="0">
              <a:latin typeface="Tahoma" pitchFamily="34" charset="0"/>
            </a:endParaRPr>
          </a:p>
          <a:p>
            <a:pPr marL="342900" indent="-342900">
              <a:lnSpc>
                <a:spcPct val="90000"/>
              </a:lnSpc>
              <a:spcBef>
                <a:spcPct val="20000"/>
              </a:spcBef>
              <a:buClr>
                <a:srgbClr val="FF0000"/>
              </a:buClr>
              <a:buFontTx/>
              <a:buChar char="•"/>
            </a:pPr>
            <a:r>
              <a:rPr lang="en-US" sz="3200" dirty="0" smtClean="0">
                <a:latin typeface="Tahoma" pitchFamily="34" charset="0"/>
              </a:rPr>
              <a:t>Good for students who want:</a:t>
            </a:r>
          </a:p>
          <a:p>
            <a:pPr marL="800100" lvl="1" indent="-342900">
              <a:lnSpc>
                <a:spcPct val="90000"/>
              </a:lnSpc>
              <a:spcBef>
                <a:spcPct val="20000"/>
              </a:spcBef>
              <a:buClr>
                <a:srgbClr val="FF0000"/>
              </a:buClr>
              <a:buFont typeface="Courier New" pitchFamily="49" charset="0"/>
              <a:buChar char="o"/>
            </a:pPr>
            <a:r>
              <a:rPr lang="en-US" sz="2400" dirty="0" smtClean="0">
                <a:latin typeface="Tahoma" pitchFamily="34" charset="0"/>
              </a:rPr>
              <a:t>to gain post-secondary credits now</a:t>
            </a:r>
          </a:p>
          <a:p>
            <a:pPr marL="800100" lvl="1" indent="-342900">
              <a:lnSpc>
                <a:spcPct val="90000"/>
              </a:lnSpc>
              <a:spcBef>
                <a:spcPct val="20000"/>
              </a:spcBef>
              <a:buClr>
                <a:srgbClr val="FF0000"/>
              </a:buClr>
              <a:buFont typeface="Courier New" pitchFamily="49" charset="0"/>
              <a:buChar char="o"/>
            </a:pPr>
            <a:r>
              <a:rPr lang="en-US" sz="2400" dirty="0" smtClean="0">
                <a:latin typeface="Tahoma" pitchFamily="34" charset="0"/>
              </a:rPr>
              <a:t>courses not available at high school</a:t>
            </a:r>
          </a:p>
          <a:p>
            <a:pPr marL="1257300" lvl="2" indent="-342900">
              <a:lnSpc>
                <a:spcPct val="90000"/>
              </a:lnSpc>
              <a:spcBef>
                <a:spcPct val="20000"/>
              </a:spcBef>
              <a:buClr>
                <a:srgbClr val="FF0000"/>
              </a:buClr>
              <a:buFont typeface="Wingdings" pitchFamily="2" charset="2"/>
              <a:buChar char="ü"/>
            </a:pPr>
            <a:r>
              <a:rPr lang="en-US" sz="2000" dirty="0" smtClean="0">
                <a:latin typeface="Tahoma" pitchFamily="34" charset="0"/>
              </a:rPr>
              <a:t>Criminology</a:t>
            </a:r>
          </a:p>
          <a:p>
            <a:pPr marL="1257300" lvl="2" indent="-342900">
              <a:lnSpc>
                <a:spcPct val="90000"/>
              </a:lnSpc>
              <a:spcBef>
                <a:spcPct val="20000"/>
              </a:spcBef>
              <a:buClr>
                <a:srgbClr val="FF0000"/>
              </a:buClr>
              <a:buFont typeface="Wingdings" pitchFamily="2" charset="2"/>
              <a:buChar char="ü"/>
            </a:pPr>
            <a:r>
              <a:rPr lang="en-US" sz="2000" dirty="0" smtClean="0">
                <a:latin typeface="Tahoma" pitchFamily="34" charset="0"/>
              </a:rPr>
              <a:t>Stagecraft</a:t>
            </a:r>
          </a:p>
          <a:p>
            <a:pPr marL="1257300" lvl="2" indent="-342900">
              <a:lnSpc>
                <a:spcPct val="90000"/>
              </a:lnSpc>
              <a:spcBef>
                <a:spcPct val="20000"/>
              </a:spcBef>
              <a:buClr>
                <a:srgbClr val="FF0000"/>
              </a:buClr>
              <a:buFont typeface="Wingdings" pitchFamily="2" charset="2"/>
              <a:buChar char="ü"/>
            </a:pPr>
            <a:r>
              <a:rPr lang="en-US" sz="2000" dirty="0" smtClean="0">
                <a:latin typeface="Tahoma" pitchFamily="34" charset="0"/>
              </a:rPr>
              <a:t>Astronomy</a:t>
            </a:r>
          </a:p>
          <a:p>
            <a:pPr marL="1257300" lvl="2" indent="-342900">
              <a:lnSpc>
                <a:spcPct val="90000"/>
              </a:lnSpc>
              <a:spcBef>
                <a:spcPct val="20000"/>
              </a:spcBef>
              <a:buClr>
                <a:srgbClr val="FF0000"/>
              </a:buClr>
              <a:buFont typeface="Wingdings" pitchFamily="2" charset="2"/>
              <a:buChar char="ü"/>
            </a:pPr>
            <a:r>
              <a:rPr lang="en-US" sz="2000" dirty="0" smtClean="0">
                <a:latin typeface="Tahoma" pitchFamily="34" charset="0"/>
              </a:rPr>
              <a:t>Hotel and Restaurant Management</a:t>
            </a:r>
          </a:p>
          <a:p>
            <a:pPr marL="1257300" lvl="2" indent="-342900">
              <a:lnSpc>
                <a:spcPct val="90000"/>
              </a:lnSpc>
              <a:spcBef>
                <a:spcPct val="20000"/>
              </a:spcBef>
              <a:buClr>
                <a:srgbClr val="FF0000"/>
              </a:buClr>
              <a:buFont typeface="Wingdings" pitchFamily="2" charset="2"/>
              <a:buChar char="ü"/>
            </a:pPr>
            <a:r>
              <a:rPr lang="en-US" sz="2000" dirty="0" smtClean="0">
                <a:latin typeface="Tahoma" pitchFamily="34" charset="0"/>
              </a:rPr>
              <a:t>Exploring Perspectives </a:t>
            </a:r>
            <a:r>
              <a:rPr lang="en-US" sz="1600" dirty="0" smtClean="0">
                <a:latin typeface="Tahoma" pitchFamily="34" charset="0"/>
              </a:rPr>
              <a:t>(ECE-based)</a:t>
            </a:r>
            <a:endParaRPr lang="en-US" sz="2800" dirty="0">
              <a:latin typeface="Tahoma" pitchFamily="34" charset="0"/>
            </a:endParaRPr>
          </a:p>
          <a:p>
            <a:pPr marL="1257300" lvl="2" indent="-342900">
              <a:lnSpc>
                <a:spcPct val="90000"/>
              </a:lnSpc>
              <a:spcBef>
                <a:spcPct val="20000"/>
              </a:spcBef>
              <a:buClr>
                <a:srgbClr val="FF0000"/>
              </a:buClr>
              <a:buFont typeface="Wingdings" pitchFamily="2" charset="2"/>
              <a:buChar char="ü"/>
            </a:pPr>
            <a:r>
              <a:rPr lang="en-US" sz="2000" dirty="0">
                <a:latin typeface="Tahoma" pitchFamily="34" charset="0"/>
              </a:rPr>
              <a:t>Others…</a:t>
            </a:r>
          </a:p>
        </p:txBody>
      </p:sp>
      <p:sp>
        <p:nvSpPr>
          <p:cNvPr id="7" name="Rectangle 6"/>
          <p:cNvSpPr>
            <a:spLocks noChangeArrowheads="1"/>
          </p:cNvSpPr>
          <p:nvPr/>
        </p:nvSpPr>
        <p:spPr bwMode="auto">
          <a:xfrm>
            <a:off x="279400" y="0"/>
            <a:ext cx="6299200" cy="1917700"/>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Douglas College:</a:t>
            </a:r>
          </a:p>
          <a:p>
            <a:pPr>
              <a:defRPr/>
            </a:pPr>
            <a:r>
              <a:rPr lang="en-US" sz="4000" i="1" dirty="0" smtClean="0">
                <a:solidFill>
                  <a:srgbClr val="FF9900"/>
                </a:solidFill>
                <a:latin typeface="Times New Roman" pitchFamily="18" charset="0"/>
              </a:rPr>
              <a:t>Concurrent Studies</a:t>
            </a:r>
            <a:endParaRPr lang="en-US" sz="4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endParaRPr>
          </a:p>
        </p:txBody>
      </p:sp>
      <p:pic>
        <p:nvPicPr>
          <p:cNvPr id="115714" name="Picture 2"/>
          <p:cNvPicPr>
            <a:picLocks noChangeAspect="1" noChangeArrowheads="1"/>
          </p:cNvPicPr>
          <p:nvPr/>
        </p:nvPicPr>
        <p:blipFill>
          <a:blip r:embed="rId3" cstate="print"/>
          <a:srcRect l="1766" t="19928" r="38723" b="10145"/>
          <a:stretch>
            <a:fillRect/>
          </a:stretch>
        </p:blipFill>
        <p:spPr bwMode="auto">
          <a:xfrm>
            <a:off x="6353167" y="3397268"/>
            <a:ext cx="4216889" cy="3716254"/>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3" name="Rectangle 10"/>
          <p:cNvSpPr>
            <a:spLocks noChangeArrowheads="1"/>
          </p:cNvSpPr>
          <p:nvPr/>
        </p:nvSpPr>
        <p:spPr bwMode="auto">
          <a:xfrm>
            <a:off x="146050" y="2514600"/>
            <a:ext cx="8743950" cy="3784600"/>
          </a:xfrm>
          <a:prstGeom prst="rect">
            <a:avLst/>
          </a:prstGeom>
          <a:solidFill>
            <a:srgbClr val="FFFFCC"/>
          </a:solidFill>
          <a:ln w="9525">
            <a:noFill/>
            <a:miter lim="800000"/>
            <a:headEnd/>
            <a:tailEnd/>
          </a:ln>
          <a:scene3d>
            <a:camera prst="orthographicFront"/>
            <a:lightRig rig="threePt" dir="t"/>
          </a:scene3d>
          <a:sp3d>
            <a:bevelT/>
          </a:sp3d>
        </p:spPr>
        <p:txBody>
          <a:bodyPr/>
          <a:lstStyle/>
          <a:p>
            <a:pPr marL="342900" indent="-342900">
              <a:lnSpc>
                <a:spcPct val="90000"/>
              </a:lnSpc>
              <a:spcBef>
                <a:spcPts val="1200"/>
              </a:spcBef>
              <a:spcAft>
                <a:spcPts val="600"/>
              </a:spcAft>
              <a:buClr>
                <a:srgbClr val="FF0000"/>
              </a:buClr>
              <a:buFont typeface="Courier New" pitchFamily="49" charset="0"/>
              <a:buChar char="o"/>
            </a:pPr>
            <a:r>
              <a:rPr lang="en-US" sz="2400" dirty="0" smtClean="0"/>
              <a:t>Earn a </a:t>
            </a:r>
            <a:r>
              <a:rPr lang="en-US" sz="2400" b="1" dirty="0" smtClean="0"/>
              <a:t>Bachelor of Arts degree </a:t>
            </a:r>
            <a:r>
              <a:rPr lang="en-US" sz="2400" dirty="0" smtClean="0"/>
              <a:t>from Simon Fraser University, while studying at both Douglas and SFU.</a:t>
            </a:r>
          </a:p>
          <a:p>
            <a:pPr marL="342900" indent="-342900">
              <a:lnSpc>
                <a:spcPct val="90000"/>
              </a:lnSpc>
              <a:spcBef>
                <a:spcPts val="1200"/>
              </a:spcBef>
              <a:spcAft>
                <a:spcPts val="600"/>
              </a:spcAft>
              <a:buClr>
                <a:srgbClr val="FF0000"/>
              </a:buClr>
              <a:buFont typeface="Courier New" pitchFamily="49" charset="0"/>
              <a:buChar char="o"/>
            </a:pPr>
            <a:r>
              <a:rPr lang="en-US" sz="2400" dirty="0" smtClean="0"/>
              <a:t>Partnership allows you to </a:t>
            </a:r>
            <a:r>
              <a:rPr lang="en-US" sz="2400" b="1" dirty="0" smtClean="0"/>
              <a:t>move freely and easily between both institutions</a:t>
            </a:r>
            <a:r>
              <a:rPr lang="en-US" sz="2400" dirty="0" smtClean="0"/>
              <a:t> to complete the degree requirements</a:t>
            </a:r>
          </a:p>
          <a:p>
            <a:pPr marL="342900" indent="-342900">
              <a:lnSpc>
                <a:spcPct val="90000"/>
              </a:lnSpc>
              <a:spcBef>
                <a:spcPts val="1200"/>
              </a:spcBef>
              <a:buClr>
                <a:srgbClr val="FF0000"/>
              </a:buClr>
              <a:buFont typeface="Courier New" pitchFamily="49" charset="0"/>
              <a:buChar char="o"/>
            </a:pPr>
            <a:r>
              <a:rPr lang="en-US" sz="2400" b="1" dirty="0" smtClean="0"/>
              <a:t>Not the same as transferring from Douglas to SFU</a:t>
            </a:r>
            <a:r>
              <a:rPr lang="en-US" sz="2400" dirty="0" smtClean="0"/>
              <a:t>.</a:t>
            </a:r>
          </a:p>
          <a:p>
            <a:pPr marL="800100" lvl="1" indent="-342900">
              <a:lnSpc>
                <a:spcPct val="90000"/>
              </a:lnSpc>
              <a:spcBef>
                <a:spcPct val="20000"/>
              </a:spcBef>
              <a:buClr>
                <a:srgbClr val="FF0000"/>
              </a:buClr>
              <a:buFont typeface="Arial" pitchFamily="34" charset="0"/>
              <a:buChar char="•"/>
            </a:pPr>
            <a:r>
              <a:rPr lang="en-US" sz="2000" dirty="0" smtClean="0"/>
              <a:t>Transferring usually involves leaving a college to attend university and submitting a request to the university to give you credit for college courses. Once you transfer to university you cannot go back to the college to complete additional credits without permission. The Douglas College-SFU partnership program is much more flexible.</a:t>
            </a:r>
            <a:endParaRPr lang="en-US" dirty="0">
              <a:latin typeface="Tahoma" pitchFamily="34" charset="0"/>
            </a:endParaRPr>
          </a:p>
        </p:txBody>
      </p:sp>
      <p:sp>
        <p:nvSpPr>
          <p:cNvPr id="7" name="Rectangle 6"/>
          <p:cNvSpPr>
            <a:spLocks noChangeArrowheads="1"/>
          </p:cNvSpPr>
          <p:nvPr/>
        </p:nvSpPr>
        <p:spPr bwMode="auto">
          <a:xfrm>
            <a:off x="279400" y="0"/>
            <a:ext cx="6299200" cy="1917700"/>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Douglas College:</a:t>
            </a:r>
          </a:p>
          <a:p>
            <a:pPr>
              <a:defRPr/>
            </a:pPr>
            <a:r>
              <a:rPr lang="en-US" sz="3200" i="1" dirty="0" smtClean="0">
                <a:solidFill>
                  <a:srgbClr val="FF9900"/>
                </a:solidFill>
                <a:latin typeface="Times New Roman" pitchFamily="18" charset="0"/>
              </a:rPr>
              <a:t>SFU – Douglas College Partnership</a:t>
            </a:r>
            <a:endParaRPr lang="en-US" sz="32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746" name="Picture 5" descr="sfu-logo"/>
          <p:cNvPicPr>
            <a:picLocks noChangeAspect="1" noChangeArrowheads="1"/>
          </p:cNvPicPr>
          <p:nvPr/>
        </p:nvPicPr>
        <p:blipFill>
          <a:blip r:embed="rId3" cstate="print">
            <a:lum/>
          </a:blip>
          <a:srcRect/>
          <a:stretch>
            <a:fillRect/>
          </a:stretch>
        </p:blipFill>
        <p:spPr bwMode="auto">
          <a:xfrm>
            <a:off x="6794500" y="214313"/>
            <a:ext cx="2108200" cy="2871787"/>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31748" name="Rectangle 7"/>
          <p:cNvSpPr>
            <a:spLocks noChangeArrowheads="1"/>
          </p:cNvSpPr>
          <p:nvPr/>
        </p:nvSpPr>
        <p:spPr bwMode="auto">
          <a:xfrm>
            <a:off x="156568" y="2084991"/>
            <a:ext cx="6441743" cy="4551363"/>
          </a:xfrm>
          <a:prstGeom prst="rect">
            <a:avLst/>
          </a:prstGeom>
          <a:solidFill>
            <a:srgbClr val="FFFFCC"/>
          </a:solidFill>
          <a:ln w="9525">
            <a:noFill/>
            <a:miter lim="800000"/>
            <a:headEnd/>
            <a:tailEnd/>
          </a:ln>
          <a:scene3d>
            <a:camera prst="orthographicFront"/>
            <a:lightRig rig="threePt" dir="t"/>
          </a:scene3d>
          <a:sp3d>
            <a:bevelT/>
          </a:sp3d>
        </p:spPr>
        <p:txBody>
          <a:bodyPr/>
          <a:lstStyle/>
          <a:p>
            <a:pPr marL="342900" indent="-342900">
              <a:lnSpc>
                <a:spcPct val="90000"/>
              </a:lnSpc>
              <a:spcBef>
                <a:spcPct val="20000"/>
              </a:spcBef>
              <a:buClr>
                <a:srgbClr val="FF0000"/>
              </a:buClr>
              <a:buFontTx/>
              <a:buChar char="•"/>
            </a:pPr>
            <a:r>
              <a:rPr lang="en-US" sz="2800" dirty="0">
                <a:solidFill>
                  <a:srgbClr val="FF0000"/>
                </a:solidFill>
                <a:latin typeface="Tahoma" pitchFamily="34" charset="0"/>
              </a:rPr>
              <a:t>Principles of Math </a:t>
            </a:r>
            <a:r>
              <a:rPr lang="en-US" sz="2800" dirty="0" smtClean="0">
                <a:solidFill>
                  <a:srgbClr val="FF0000"/>
                </a:solidFill>
                <a:latin typeface="Tahoma" pitchFamily="34" charset="0"/>
              </a:rPr>
              <a:t>11</a:t>
            </a:r>
            <a:r>
              <a:rPr lang="en-US" sz="2800" dirty="0" smtClean="0">
                <a:latin typeface="Tahoma" pitchFamily="34" charset="0"/>
              </a:rPr>
              <a:t>, </a:t>
            </a:r>
            <a:r>
              <a:rPr lang="en-US" sz="2000" u="sng" dirty="0" smtClean="0">
                <a:latin typeface="Tahoma" pitchFamily="34" charset="0"/>
              </a:rPr>
              <a:t>or</a:t>
            </a:r>
            <a:r>
              <a:rPr lang="en-US" sz="2800" dirty="0" smtClean="0">
                <a:solidFill>
                  <a:srgbClr val="FF0000"/>
                </a:solidFill>
                <a:latin typeface="Tahoma" pitchFamily="34" charset="0"/>
              </a:rPr>
              <a:t/>
            </a:r>
            <a:br>
              <a:rPr lang="en-US" sz="2800" dirty="0" smtClean="0">
                <a:solidFill>
                  <a:srgbClr val="FF0000"/>
                </a:solidFill>
                <a:latin typeface="Tahoma" pitchFamily="34" charset="0"/>
              </a:rPr>
            </a:br>
            <a:r>
              <a:rPr lang="en-US" sz="2800" dirty="0" smtClean="0">
                <a:solidFill>
                  <a:srgbClr val="FF0000"/>
                </a:solidFill>
              </a:rPr>
              <a:t>Found. </a:t>
            </a:r>
            <a:r>
              <a:rPr lang="en-US" sz="2800" dirty="0">
                <a:solidFill>
                  <a:srgbClr val="FF0000"/>
                </a:solidFill>
              </a:rPr>
              <a:t>of Math &amp; </a:t>
            </a:r>
            <a:r>
              <a:rPr lang="en-US" sz="2800" dirty="0" smtClean="0">
                <a:solidFill>
                  <a:srgbClr val="FF0000"/>
                </a:solidFill>
              </a:rPr>
              <a:t>Pre-</a:t>
            </a:r>
            <a:r>
              <a:rPr lang="en-US" sz="2800" dirty="0" err="1" smtClean="0">
                <a:solidFill>
                  <a:srgbClr val="FF0000"/>
                </a:solidFill>
              </a:rPr>
              <a:t>Calc</a:t>
            </a:r>
            <a:r>
              <a:rPr lang="en-US" sz="2800" dirty="0" smtClean="0">
                <a:solidFill>
                  <a:srgbClr val="FF0000"/>
                </a:solidFill>
              </a:rPr>
              <a:t> 11</a:t>
            </a:r>
            <a:r>
              <a:rPr lang="en-US" sz="2800" dirty="0" smtClean="0">
                <a:latin typeface="Tahoma" pitchFamily="34" charset="0"/>
              </a:rPr>
              <a:t>: </a:t>
            </a:r>
            <a:r>
              <a:rPr lang="en-US" sz="3200" dirty="0" smtClean="0">
                <a:latin typeface="Tahoma" pitchFamily="34" charset="0"/>
              </a:rPr>
              <a:t>70</a:t>
            </a:r>
            <a:r>
              <a:rPr lang="en-US" sz="3200" dirty="0">
                <a:latin typeface="Tahoma" pitchFamily="34" charset="0"/>
              </a:rPr>
              <a:t>%</a:t>
            </a:r>
            <a:endParaRPr lang="en-US" sz="2800" dirty="0">
              <a:latin typeface="Tahoma" pitchFamily="34" charset="0"/>
            </a:endParaRPr>
          </a:p>
          <a:p>
            <a:pPr marL="342900" indent="-342900">
              <a:lnSpc>
                <a:spcPct val="90000"/>
              </a:lnSpc>
              <a:spcBef>
                <a:spcPts val="0"/>
              </a:spcBef>
              <a:buClr>
                <a:srgbClr val="FF0000"/>
              </a:buClr>
            </a:pPr>
            <a:r>
              <a:rPr lang="en-US" sz="3200" dirty="0">
                <a:latin typeface="Tahoma" pitchFamily="34" charset="0"/>
              </a:rPr>
              <a:t>	</a:t>
            </a:r>
            <a:r>
              <a:rPr lang="en-US" sz="2000" dirty="0">
                <a:latin typeface="Tahoma" pitchFamily="34" charset="0"/>
              </a:rPr>
              <a:t>(60-69% you will need to satisfy </a:t>
            </a:r>
            <a:r>
              <a:rPr lang="en-US" sz="2000" dirty="0" smtClean="0">
                <a:latin typeface="Tahoma" pitchFamily="34" charset="0"/>
              </a:rPr>
              <a:t>additional Math </a:t>
            </a:r>
            <a:r>
              <a:rPr lang="en-US" sz="2000" dirty="0">
                <a:latin typeface="Tahoma" pitchFamily="34" charset="0"/>
              </a:rPr>
              <a:t>requirements)</a:t>
            </a:r>
          </a:p>
          <a:p>
            <a:pPr marL="342900" indent="-342900">
              <a:lnSpc>
                <a:spcPct val="90000"/>
              </a:lnSpc>
              <a:spcBef>
                <a:spcPct val="20000"/>
              </a:spcBef>
              <a:buClr>
                <a:srgbClr val="FF0000"/>
              </a:buClr>
              <a:buFontTx/>
              <a:buChar char="•"/>
            </a:pPr>
            <a:r>
              <a:rPr lang="en-US" sz="2800" dirty="0">
                <a:solidFill>
                  <a:srgbClr val="FF0000"/>
                </a:solidFill>
                <a:latin typeface="Tahoma" pitchFamily="34" charset="0"/>
              </a:rPr>
              <a:t>English </a:t>
            </a:r>
            <a:r>
              <a:rPr lang="en-US" sz="2800" dirty="0" smtClean="0">
                <a:solidFill>
                  <a:srgbClr val="FF0000"/>
                </a:solidFill>
                <a:latin typeface="Tahoma" pitchFamily="34" charset="0"/>
              </a:rPr>
              <a:t>12</a:t>
            </a:r>
            <a:r>
              <a:rPr lang="en-US" sz="2800" dirty="0" smtClean="0">
                <a:latin typeface="Tahoma" pitchFamily="34" charset="0"/>
              </a:rPr>
              <a:t>: </a:t>
            </a:r>
            <a:r>
              <a:rPr lang="en-US" sz="2800" dirty="0">
                <a:latin typeface="Tahoma" pitchFamily="34" charset="0"/>
              </a:rPr>
              <a:t>60% min.</a:t>
            </a:r>
          </a:p>
          <a:p>
            <a:pPr marL="342900" indent="-342900">
              <a:lnSpc>
                <a:spcPct val="90000"/>
              </a:lnSpc>
              <a:spcBef>
                <a:spcPct val="20000"/>
              </a:spcBef>
              <a:buClr>
                <a:srgbClr val="FF0000"/>
              </a:buClr>
            </a:pPr>
            <a:r>
              <a:rPr lang="en-US" sz="2000" dirty="0">
                <a:latin typeface="Tahoma" pitchFamily="34" charset="0"/>
              </a:rPr>
              <a:t>	(</a:t>
            </a:r>
            <a:r>
              <a:rPr lang="en-US" sz="2000" dirty="0" smtClean="0">
                <a:latin typeface="Tahoma" pitchFamily="34" charset="0"/>
              </a:rPr>
              <a:t>60-74</a:t>
            </a:r>
            <a:r>
              <a:rPr lang="en-US" sz="2000" dirty="0">
                <a:latin typeface="Tahoma" pitchFamily="34" charset="0"/>
              </a:rPr>
              <a:t>% must satisfy additional literacy requirement within first 3 terms)</a:t>
            </a:r>
          </a:p>
          <a:p>
            <a:pPr marL="342900" indent="-342900">
              <a:lnSpc>
                <a:spcPct val="90000"/>
              </a:lnSpc>
              <a:spcBef>
                <a:spcPct val="20000"/>
              </a:spcBef>
              <a:buClr>
                <a:srgbClr val="FF0000"/>
              </a:buClr>
              <a:buFontTx/>
              <a:buChar char="•"/>
            </a:pPr>
            <a:r>
              <a:rPr lang="en-US" sz="2800" dirty="0">
                <a:latin typeface="Tahoma" pitchFamily="34" charset="0"/>
              </a:rPr>
              <a:t>Admission based on </a:t>
            </a:r>
            <a:r>
              <a:rPr lang="en-US" sz="2800" dirty="0">
                <a:solidFill>
                  <a:srgbClr val="FF0000"/>
                </a:solidFill>
                <a:latin typeface="Tahoma" pitchFamily="34" charset="0"/>
              </a:rPr>
              <a:t>4 </a:t>
            </a:r>
            <a:r>
              <a:rPr lang="en-US" sz="2800" dirty="0" smtClean="0">
                <a:solidFill>
                  <a:srgbClr val="FF0000"/>
                </a:solidFill>
                <a:latin typeface="Tahoma" pitchFamily="34" charset="0"/>
              </a:rPr>
              <a:t>“academically approved” courses… </a:t>
            </a:r>
            <a:r>
              <a:rPr lang="en-US" sz="2000" dirty="0" smtClean="0">
                <a:latin typeface="Tahoma" pitchFamily="34" charset="0"/>
              </a:rPr>
              <a:t>(</a:t>
            </a:r>
            <a:r>
              <a:rPr lang="en-US" sz="2000" dirty="0" err="1" smtClean="0">
                <a:latin typeface="Tahoma" pitchFamily="34" charset="0"/>
              </a:rPr>
              <a:t>Eng</a:t>
            </a:r>
            <a:r>
              <a:rPr lang="en-US" sz="2000" dirty="0" smtClean="0">
                <a:latin typeface="Tahoma" pitchFamily="34" charset="0"/>
              </a:rPr>
              <a:t> </a:t>
            </a:r>
            <a:r>
              <a:rPr lang="en-US" sz="2000" dirty="0">
                <a:latin typeface="Tahoma" pitchFamily="34" charset="0"/>
              </a:rPr>
              <a:t>12 + </a:t>
            </a:r>
            <a:r>
              <a:rPr lang="en-US" sz="2000" dirty="0" smtClean="0">
                <a:latin typeface="Tahoma" pitchFamily="34" charset="0"/>
              </a:rPr>
              <a:t>3 more)… see admissions website for more information </a:t>
            </a:r>
            <a:endParaRPr lang="en-US" sz="2000" dirty="0">
              <a:latin typeface="Tahoma" pitchFamily="34" charset="0"/>
            </a:endParaRPr>
          </a:p>
          <a:p>
            <a:pPr marL="342900" indent="-342900">
              <a:lnSpc>
                <a:spcPct val="90000"/>
              </a:lnSpc>
              <a:spcBef>
                <a:spcPct val="20000"/>
              </a:spcBef>
              <a:buClr>
                <a:srgbClr val="FF0000"/>
              </a:buClr>
              <a:buFontTx/>
              <a:buChar char="•"/>
            </a:pPr>
            <a:r>
              <a:rPr lang="en-US" sz="2800" dirty="0" smtClean="0">
                <a:latin typeface="Tahoma" pitchFamily="34" charset="0"/>
              </a:rPr>
              <a:t>see </a:t>
            </a:r>
            <a:r>
              <a:rPr lang="en-US" sz="2800" dirty="0">
                <a:latin typeface="Tahoma" pitchFamily="34" charset="0"/>
              </a:rPr>
              <a:t>www.sfu.ca</a:t>
            </a:r>
          </a:p>
        </p:txBody>
      </p:sp>
      <p:pic>
        <p:nvPicPr>
          <p:cNvPr id="31749" name="Picture 12" descr="sfu_aq_04"/>
          <p:cNvPicPr>
            <a:picLocks noChangeAspect="1" noChangeArrowheads="1"/>
          </p:cNvPicPr>
          <p:nvPr/>
        </p:nvPicPr>
        <p:blipFill>
          <a:blip r:embed="rId4" cstate="print">
            <a:lum/>
          </a:blip>
          <a:srcRect/>
          <a:stretch>
            <a:fillRect/>
          </a:stretch>
        </p:blipFill>
        <p:spPr bwMode="auto">
          <a:xfrm>
            <a:off x="6802438" y="5043488"/>
            <a:ext cx="2103437" cy="1541462"/>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31750" name="Picture 14" descr="sfu_aerial_02"/>
          <p:cNvPicPr>
            <a:picLocks noChangeAspect="1" noChangeArrowheads="1"/>
          </p:cNvPicPr>
          <p:nvPr/>
        </p:nvPicPr>
        <p:blipFill>
          <a:blip r:embed="rId5" cstate="print">
            <a:lum/>
          </a:blip>
          <a:srcRect/>
          <a:stretch>
            <a:fillRect/>
          </a:stretch>
        </p:blipFill>
        <p:spPr bwMode="auto">
          <a:xfrm>
            <a:off x="6799263" y="3282950"/>
            <a:ext cx="2122487" cy="1589088"/>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10" name="Rectangle 9"/>
          <p:cNvSpPr>
            <a:spLocks noChangeArrowheads="1"/>
          </p:cNvSpPr>
          <p:nvPr/>
        </p:nvSpPr>
        <p:spPr bwMode="auto">
          <a:xfrm>
            <a:off x="279400" y="0"/>
            <a:ext cx="6616700" cy="1917700"/>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SFU:</a:t>
            </a:r>
          </a:p>
          <a:p>
            <a:pPr>
              <a:defRPr/>
            </a:pPr>
            <a:r>
              <a:rPr lang="en-US" sz="3400" i="1" dirty="0" smtClean="0">
                <a:solidFill>
                  <a:srgbClr val="FF9900"/>
                </a:solidFill>
                <a:latin typeface="Times New Roman" pitchFamily="18" charset="0"/>
              </a:rPr>
              <a:t>Minimum  admission requirements</a:t>
            </a:r>
            <a:endParaRPr lang="en-US" sz="34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771" name="Picture 4" descr="ubc_logo"/>
          <p:cNvPicPr>
            <a:picLocks noChangeAspect="1" noChangeArrowheads="1"/>
          </p:cNvPicPr>
          <p:nvPr/>
        </p:nvPicPr>
        <p:blipFill>
          <a:blip r:embed="rId3" cstate="print">
            <a:lum/>
          </a:blip>
          <a:srcRect/>
          <a:stretch>
            <a:fillRect/>
          </a:stretch>
        </p:blipFill>
        <p:spPr bwMode="auto">
          <a:xfrm>
            <a:off x="6805613" y="128588"/>
            <a:ext cx="2097087" cy="2855912"/>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32772" name="Rectangle 6"/>
          <p:cNvSpPr>
            <a:spLocks noChangeArrowheads="1"/>
          </p:cNvSpPr>
          <p:nvPr/>
        </p:nvSpPr>
        <p:spPr bwMode="auto">
          <a:xfrm>
            <a:off x="211139" y="2535633"/>
            <a:ext cx="5834062" cy="4083535"/>
          </a:xfrm>
          <a:prstGeom prst="rect">
            <a:avLst/>
          </a:prstGeom>
          <a:solidFill>
            <a:srgbClr val="FFFFCC"/>
          </a:solidFill>
          <a:ln w="9525">
            <a:noFill/>
            <a:miter lim="800000"/>
            <a:headEnd/>
            <a:tailEnd/>
          </a:ln>
          <a:scene3d>
            <a:camera prst="orthographicFront"/>
            <a:lightRig rig="threePt" dir="t"/>
          </a:scene3d>
          <a:sp3d>
            <a:bevelT/>
          </a:sp3d>
        </p:spPr>
        <p:txBody>
          <a:bodyPr/>
          <a:lstStyle/>
          <a:p>
            <a:pPr marL="342900" indent="-342900">
              <a:spcBef>
                <a:spcPct val="20000"/>
              </a:spcBef>
              <a:buClr>
                <a:srgbClr val="FF0000"/>
              </a:buClr>
              <a:buFontTx/>
              <a:buChar char="•"/>
            </a:pPr>
            <a:r>
              <a:rPr lang="en-US" sz="3400" dirty="0">
                <a:latin typeface="Tahoma" pitchFamily="34" charset="0"/>
              </a:rPr>
              <a:t>Based on 4 </a:t>
            </a:r>
            <a:r>
              <a:rPr lang="en-US" sz="3400" dirty="0" smtClean="0">
                <a:latin typeface="Tahoma" pitchFamily="34" charset="0"/>
              </a:rPr>
              <a:t>“academically approved” courses</a:t>
            </a:r>
            <a:r>
              <a:rPr lang="en-US" sz="3600" dirty="0" smtClean="0">
                <a:latin typeface="Tahoma" pitchFamily="34" charset="0"/>
              </a:rPr>
              <a:t>…</a:t>
            </a:r>
            <a:r>
              <a:rPr lang="en-US" sz="2000" dirty="0" smtClean="0">
                <a:latin typeface="Tahoma" pitchFamily="34" charset="0"/>
              </a:rPr>
              <a:t>see </a:t>
            </a:r>
            <a:r>
              <a:rPr lang="en-US" sz="2000" dirty="0">
                <a:latin typeface="Tahoma" pitchFamily="34" charset="0"/>
              </a:rPr>
              <a:t>admissions website for more information</a:t>
            </a:r>
            <a:r>
              <a:rPr lang="en-US" sz="3600" dirty="0">
                <a:latin typeface="Tahoma" pitchFamily="34" charset="0"/>
              </a:rPr>
              <a:t> </a:t>
            </a:r>
            <a:endParaRPr lang="en-US" sz="3400" dirty="0">
              <a:latin typeface="Tahoma" pitchFamily="34" charset="0"/>
            </a:endParaRPr>
          </a:p>
          <a:p>
            <a:pPr marL="342900" indent="-342900">
              <a:spcBef>
                <a:spcPct val="20000"/>
              </a:spcBef>
              <a:buClr>
                <a:srgbClr val="FF0000"/>
              </a:buClr>
              <a:buFontTx/>
              <a:buChar char="•"/>
            </a:pPr>
            <a:r>
              <a:rPr lang="en-US" sz="3400" dirty="0" smtClean="0">
                <a:latin typeface="Tahoma" pitchFamily="34" charset="0"/>
              </a:rPr>
              <a:t>Must have completed mark of 70% in English 11 or 12 before being admitted</a:t>
            </a:r>
          </a:p>
          <a:p>
            <a:pPr marL="342900" indent="-342900">
              <a:spcBef>
                <a:spcPct val="20000"/>
              </a:spcBef>
              <a:buClr>
                <a:srgbClr val="FF0000"/>
              </a:buClr>
              <a:buFontTx/>
              <a:buChar char="•"/>
            </a:pPr>
            <a:r>
              <a:rPr lang="en-US" sz="3400" dirty="0" smtClean="0">
                <a:latin typeface="Tahoma" pitchFamily="34" charset="0"/>
              </a:rPr>
              <a:t>See www.ubc.ca</a:t>
            </a:r>
            <a:endParaRPr lang="en-US" sz="3400" dirty="0">
              <a:latin typeface="Tahoma" pitchFamily="34" charset="0"/>
            </a:endParaRPr>
          </a:p>
        </p:txBody>
      </p:sp>
      <p:pic>
        <p:nvPicPr>
          <p:cNvPr id="32773" name="Picture 9" descr="vancouver"/>
          <p:cNvPicPr>
            <a:picLocks noChangeAspect="1" noChangeArrowheads="1"/>
          </p:cNvPicPr>
          <p:nvPr/>
        </p:nvPicPr>
        <p:blipFill>
          <a:blip r:embed="rId4" cstate="print">
            <a:lum/>
          </a:blip>
          <a:srcRect/>
          <a:stretch>
            <a:fillRect/>
          </a:stretch>
        </p:blipFill>
        <p:spPr bwMode="auto">
          <a:xfrm>
            <a:off x="6802438" y="3182938"/>
            <a:ext cx="2089150" cy="2012950"/>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32774" name="Picture 11" descr="UBC_S07_campus"/>
          <p:cNvPicPr>
            <a:picLocks noChangeAspect="1" noChangeArrowheads="1"/>
          </p:cNvPicPr>
          <p:nvPr/>
        </p:nvPicPr>
        <p:blipFill>
          <a:blip r:embed="rId5" cstate="print">
            <a:lum/>
          </a:blip>
          <a:srcRect/>
          <a:stretch>
            <a:fillRect/>
          </a:stretch>
        </p:blipFill>
        <p:spPr bwMode="auto">
          <a:xfrm>
            <a:off x="6802438" y="5400675"/>
            <a:ext cx="2079625" cy="1354138"/>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9" name="Rectangle 8"/>
          <p:cNvSpPr>
            <a:spLocks noChangeArrowheads="1"/>
          </p:cNvSpPr>
          <p:nvPr/>
        </p:nvSpPr>
        <p:spPr bwMode="auto">
          <a:xfrm>
            <a:off x="279400" y="0"/>
            <a:ext cx="6616700" cy="1917700"/>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UBC:</a:t>
            </a:r>
          </a:p>
          <a:p>
            <a:pPr>
              <a:defRPr/>
            </a:pPr>
            <a:r>
              <a:rPr lang="en-US" sz="3400" i="1" dirty="0" smtClean="0">
                <a:solidFill>
                  <a:srgbClr val="FF0000"/>
                </a:solidFill>
                <a:latin typeface="Times New Roman" pitchFamily="18" charset="0"/>
              </a:rPr>
              <a:t>Minimum  admission requirements</a:t>
            </a:r>
            <a:endParaRPr lang="en-US" sz="3400" dirty="0" smtClean="0">
              <a:solidFill>
                <a:srgbClr val="FF0000"/>
              </a:solidFill>
              <a:latin typeface="Times New Roman"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34820" name="Rectangle 9"/>
          <p:cNvSpPr>
            <a:spLocks noChangeArrowheads="1"/>
          </p:cNvSpPr>
          <p:nvPr/>
        </p:nvSpPr>
        <p:spPr bwMode="auto">
          <a:xfrm>
            <a:off x="215900" y="2184400"/>
            <a:ext cx="6444207" cy="2619612"/>
          </a:xfrm>
          <a:prstGeom prst="rect">
            <a:avLst/>
          </a:prstGeom>
          <a:solidFill>
            <a:srgbClr val="FFFFCC"/>
          </a:solidFill>
          <a:ln w="9525">
            <a:noFill/>
            <a:miter lim="800000"/>
            <a:headEnd/>
            <a:tailEnd/>
          </a:ln>
          <a:scene3d>
            <a:camera prst="orthographicFront"/>
            <a:lightRig rig="threePt" dir="t"/>
          </a:scene3d>
          <a:sp3d>
            <a:bevelT/>
          </a:sp3d>
        </p:spPr>
        <p:txBody>
          <a:bodyPr/>
          <a:lstStyle/>
          <a:p>
            <a:pPr marL="342900" indent="-342900">
              <a:spcBef>
                <a:spcPct val="20000"/>
              </a:spcBef>
              <a:buFont typeface="Arial" panose="020B0604020202020204" pitchFamily="34" charset="0"/>
              <a:buChar char="•"/>
            </a:pPr>
            <a:r>
              <a:rPr lang="en-US" sz="2400" dirty="0" smtClean="0">
                <a:latin typeface="Tahoma" pitchFamily="34" charset="0"/>
              </a:rPr>
              <a:t>For current and up to date information, check out the post-secondary websites.</a:t>
            </a:r>
          </a:p>
          <a:p>
            <a:pPr>
              <a:spcBef>
                <a:spcPct val="20000"/>
              </a:spcBef>
            </a:pPr>
            <a:r>
              <a:rPr lang="en-US" sz="2400" dirty="0" smtClean="0">
                <a:latin typeface="Tahoma" pitchFamily="34" charset="0"/>
              </a:rPr>
              <a:t> </a:t>
            </a:r>
          </a:p>
          <a:p>
            <a:pPr marL="342900" indent="-342900">
              <a:spcBef>
                <a:spcPct val="20000"/>
              </a:spcBef>
              <a:buFont typeface="Arial" panose="020B0604020202020204" pitchFamily="34" charset="0"/>
              <a:buChar char="•"/>
            </a:pPr>
            <a:r>
              <a:rPr lang="en-US" sz="2400" dirty="0">
                <a:latin typeface="Tahoma" pitchFamily="34" charset="0"/>
              </a:rPr>
              <a:t>V</a:t>
            </a:r>
            <a:r>
              <a:rPr lang="en-US" sz="2400" dirty="0" smtClean="0">
                <a:latin typeface="Tahoma" pitchFamily="34" charset="0"/>
              </a:rPr>
              <a:t>isit </a:t>
            </a:r>
            <a:r>
              <a:rPr lang="en-US" sz="2400" dirty="0" smtClean="0">
                <a:solidFill>
                  <a:srgbClr val="FF0000"/>
                </a:solidFill>
                <a:latin typeface="Tahoma" pitchFamily="34" charset="0"/>
              </a:rPr>
              <a:t>Ms. Devlin </a:t>
            </a:r>
            <a:r>
              <a:rPr lang="en-US" sz="2400" dirty="0" smtClean="0">
                <a:solidFill>
                  <a:srgbClr val="FF0000"/>
                </a:solidFill>
              </a:rPr>
              <a:t> </a:t>
            </a:r>
            <a:r>
              <a:rPr lang="en-US" sz="2400" dirty="0" smtClean="0">
                <a:latin typeface="Tahoma" pitchFamily="34" charset="0"/>
              </a:rPr>
              <a:t>in the Career Centre </a:t>
            </a:r>
            <a:r>
              <a:rPr lang="en-US" sz="2400" dirty="0" smtClean="0">
                <a:solidFill>
                  <a:srgbClr val="FF0000"/>
                </a:solidFill>
                <a:latin typeface="Tahoma" pitchFamily="34" charset="0"/>
              </a:rPr>
              <a:t>room </a:t>
            </a:r>
            <a:r>
              <a:rPr lang="en-US" sz="2400" dirty="0">
                <a:solidFill>
                  <a:srgbClr val="FF0000"/>
                </a:solidFill>
                <a:latin typeface="Tahoma" pitchFamily="34" charset="0"/>
              </a:rPr>
              <a:t>213 </a:t>
            </a:r>
            <a:r>
              <a:rPr lang="en-US" sz="2400" dirty="0">
                <a:latin typeface="Tahoma" pitchFamily="34" charset="0"/>
              </a:rPr>
              <a:t>for </a:t>
            </a:r>
            <a:r>
              <a:rPr lang="en-US" sz="2400" dirty="0" smtClean="0">
                <a:latin typeface="Tahoma" pitchFamily="34" charset="0"/>
              </a:rPr>
              <a:t>information, calendars</a:t>
            </a:r>
            <a:r>
              <a:rPr lang="en-US" sz="2400" dirty="0">
                <a:latin typeface="Tahoma" pitchFamily="34" charset="0"/>
              </a:rPr>
              <a:t>, </a:t>
            </a:r>
            <a:r>
              <a:rPr lang="en-US" sz="2400" dirty="0" smtClean="0">
                <a:latin typeface="Tahoma" pitchFamily="34" charset="0"/>
              </a:rPr>
              <a:t>applications and scholarships.</a:t>
            </a:r>
            <a:endParaRPr lang="en-US" sz="2400" dirty="0">
              <a:latin typeface="Tahoma" pitchFamily="34" charset="0"/>
            </a:endParaRPr>
          </a:p>
          <a:p>
            <a:pPr marL="365125" indent="-365125">
              <a:spcBef>
                <a:spcPct val="20000"/>
              </a:spcBef>
            </a:pPr>
            <a:endParaRPr lang="en-US" sz="2400" dirty="0">
              <a:latin typeface="Tahoma" pitchFamily="34" charset="0"/>
            </a:endParaRPr>
          </a:p>
        </p:txBody>
      </p:sp>
      <p:sp>
        <p:nvSpPr>
          <p:cNvPr id="9" name="Rectangle 8"/>
          <p:cNvSpPr>
            <a:spLocks noChangeArrowheads="1"/>
          </p:cNvSpPr>
          <p:nvPr/>
        </p:nvSpPr>
        <p:spPr bwMode="auto">
          <a:xfrm>
            <a:off x="279400" y="0"/>
            <a:ext cx="6616700" cy="1917700"/>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48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Post Secondary</a:t>
            </a:r>
          </a:p>
          <a:p>
            <a:pPr>
              <a:defRPr/>
            </a:pPr>
            <a:r>
              <a:rPr lang="en-US" sz="48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Opportunities</a:t>
            </a:r>
            <a:endParaRPr lang="en-US" sz="28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endParaRPr>
          </a:p>
        </p:txBody>
      </p:sp>
      <p:pic>
        <p:nvPicPr>
          <p:cNvPr id="6963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671" t="41666" r="7708" b="21559"/>
          <a:stretch/>
        </p:blipFill>
        <p:spPr bwMode="auto">
          <a:xfrm rot="21249136">
            <a:off x="3135464" y="4348087"/>
            <a:ext cx="5911102" cy="2214548"/>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0" y="0"/>
            <a:ext cx="7251700" cy="1374775"/>
          </a:xfrm>
          <a:prstGeom prst="rect">
            <a:avLst/>
          </a:prstGeom>
          <a:noFill/>
          <a:ln w="9525">
            <a:noFill/>
            <a:miter lim="800000"/>
            <a:headEnd/>
            <a:tailEnd/>
          </a:ln>
        </p:spPr>
        <p:txBody>
          <a:bodyPr anchor="ctr"/>
          <a:lstStyle/>
          <a:p>
            <a:pPr>
              <a:defRPr/>
            </a:pPr>
            <a:r>
              <a:rPr lang="en-US" sz="4400" dirty="0">
                <a:solidFill>
                  <a:schemeClr val="tx2"/>
                </a:solidFill>
                <a:latin typeface="Times New Roman" pitchFamily="18" charset="0"/>
              </a:rPr>
              <a:t>Graduation </a:t>
            </a:r>
            <a:br>
              <a:rPr lang="en-US" sz="4400" dirty="0">
                <a:solidFill>
                  <a:schemeClr val="tx2"/>
                </a:solidFill>
                <a:latin typeface="Times New Roman" pitchFamily="18" charset="0"/>
              </a:rPr>
            </a:br>
            <a:r>
              <a:rPr lang="en-US" sz="4400" b="1" dirty="0">
                <a:effectLst>
                  <a:outerShdw blurRad="38100" dist="38100" dir="2700000" algn="tl">
                    <a:srgbClr val="000000">
                      <a:alpha val="43137"/>
                    </a:srgbClr>
                  </a:outerShdw>
                </a:effectLst>
                <a:latin typeface="Times New Roman" pitchFamily="18" charset="0"/>
              </a:rPr>
              <a:t>Requirements</a:t>
            </a:r>
          </a:p>
        </p:txBody>
      </p:sp>
      <p:sp>
        <p:nvSpPr>
          <p:cNvPr id="8196" name="Rectangle 9"/>
          <p:cNvSpPr>
            <a:spLocks noGrp="1" noChangeArrowheads="1"/>
          </p:cNvSpPr>
          <p:nvPr>
            <p:ph idx="1"/>
          </p:nvPr>
        </p:nvSpPr>
        <p:spPr>
          <a:xfrm>
            <a:off x="1270185" y="2204304"/>
            <a:ext cx="7566429" cy="2840011"/>
          </a:xfrm>
          <a:solidFill>
            <a:srgbClr val="FFFFCC"/>
          </a:solidFill>
          <a:scene3d>
            <a:camera prst="orthographicFront"/>
            <a:lightRig rig="threePt" dir="t"/>
          </a:scene3d>
          <a:sp3d>
            <a:bevelT/>
          </a:sp3d>
        </p:spPr>
        <p:txBody>
          <a:bodyPr/>
          <a:lstStyle/>
          <a:p>
            <a:pPr marL="0" indent="0" eaLnBrk="1" hangingPunct="1">
              <a:lnSpc>
                <a:spcPct val="90000"/>
              </a:lnSpc>
              <a:buFontTx/>
              <a:buNone/>
            </a:pPr>
            <a:r>
              <a:rPr lang="en-US" sz="2800" dirty="0" smtClean="0"/>
              <a:t>Students need </a:t>
            </a:r>
            <a:r>
              <a:rPr lang="en-US" sz="2800" u="sng" dirty="0" smtClean="0"/>
              <a:t>4 courses</a:t>
            </a:r>
            <a:r>
              <a:rPr lang="en-US" sz="2800" dirty="0"/>
              <a:t> </a:t>
            </a:r>
            <a:r>
              <a:rPr lang="en-US" sz="2800" dirty="0" smtClean="0"/>
              <a:t>at the </a:t>
            </a:r>
            <a:r>
              <a:rPr lang="en-US" sz="2800" u="sng" dirty="0" smtClean="0"/>
              <a:t>grade 12</a:t>
            </a:r>
            <a:r>
              <a:rPr lang="en-US" sz="2800" dirty="0" smtClean="0"/>
              <a:t> level:</a:t>
            </a:r>
          </a:p>
          <a:p>
            <a:pPr marL="0" indent="0" eaLnBrk="1" hangingPunct="1">
              <a:lnSpc>
                <a:spcPct val="90000"/>
              </a:lnSpc>
              <a:buFontTx/>
              <a:buNone/>
            </a:pPr>
            <a:endParaRPr lang="en-US" sz="1200" dirty="0" smtClean="0"/>
          </a:p>
          <a:p>
            <a:pPr marL="914400" lvl="2" indent="0" eaLnBrk="1" hangingPunct="1">
              <a:lnSpc>
                <a:spcPct val="90000"/>
              </a:lnSpc>
              <a:buNone/>
            </a:pPr>
            <a:r>
              <a:rPr lang="en-US" sz="2800" dirty="0" smtClean="0"/>
              <a:t>English 12 </a:t>
            </a:r>
            <a:r>
              <a:rPr lang="en-US" sz="2000" b="1" dirty="0" smtClean="0"/>
              <a:t>or </a:t>
            </a:r>
            <a:r>
              <a:rPr lang="en-US" sz="2800" dirty="0" smtClean="0"/>
              <a:t>Communications 12</a:t>
            </a:r>
          </a:p>
          <a:p>
            <a:pPr marL="914400" lvl="2" indent="0" eaLnBrk="1" hangingPunct="1">
              <a:lnSpc>
                <a:spcPct val="90000"/>
              </a:lnSpc>
              <a:buNone/>
            </a:pPr>
            <a:r>
              <a:rPr lang="en-US" sz="4000" dirty="0" smtClean="0"/>
              <a:t>+</a:t>
            </a:r>
          </a:p>
          <a:p>
            <a:pPr marL="914400" lvl="2" indent="0" eaLnBrk="1" hangingPunct="1">
              <a:lnSpc>
                <a:spcPct val="90000"/>
              </a:lnSpc>
              <a:buNone/>
            </a:pPr>
            <a:r>
              <a:rPr lang="en-US" sz="2800" dirty="0"/>
              <a:t>3</a:t>
            </a:r>
            <a:r>
              <a:rPr lang="en-US" sz="2800" dirty="0" smtClean="0"/>
              <a:t> grade 12 level courses</a:t>
            </a:r>
          </a:p>
        </p:txBody>
      </p:sp>
      <p:sp>
        <p:nvSpPr>
          <p:cNvPr id="11" name="Rectangle 5"/>
          <p:cNvSpPr>
            <a:spLocks noChangeArrowheads="1"/>
          </p:cNvSpPr>
          <p:nvPr/>
        </p:nvSpPr>
        <p:spPr bwMode="auto">
          <a:xfrm>
            <a:off x="203200" y="0"/>
            <a:ext cx="8940800" cy="1917700"/>
          </a:xfrm>
          <a:prstGeom prst="rect">
            <a:avLst/>
          </a:prstGeom>
          <a:noFill/>
          <a:ln w="9525">
            <a:noFill/>
            <a:miter lim="800000"/>
            <a:headEnd/>
            <a:tailEnd/>
          </a:ln>
          <a:effectLst>
            <a:outerShdw dist="35921" dir="2700000" algn="ctr" rotWithShape="0">
              <a:schemeClr val="bg1"/>
            </a:outerShdw>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Graduation</a:t>
            </a:r>
          </a:p>
          <a:p>
            <a:pPr>
              <a:defRPr/>
            </a:pP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Requirements</a:t>
            </a:r>
            <a:endParaRPr lang="en-US" sz="6000" b="1" spc="50" dirty="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endParaRPr>
          </a:p>
        </p:txBody>
      </p:sp>
      <p:sp>
        <p:nvSpPr>
          <p:cNvPr id="7" name="Rectangle 9"/>
          <p:cNvSpPr txBox="1">
            <a:spLocks noChangeArrowheads="1"/>
          </p:cNvSpPr>
          <p:nvPr/>
        </p:nvSpPr>
        <p:spPr bwMode="auto">
          <a:xfrm rot="16200000">
            <a:off x="-1611954" y="4014694"/>
            <a:ext cx="4421875" cy="801095"/>
          </a:xfrm>
          <a:prstGeom prst="rect">
            <a:avLst/>
          </a:prstGeom>
          <a:solidFill>
            <a:srgbClr val="FFC000"/>
          </a:solidFill>
          <a:ln w="9525">
            <a:noFill/>
            <a:miter lim="800000"/>
            <a:headEnd/>
            <a:tailEnd/>
          </a:ln>
          <a:scene3d>
            <a:camera prst="orthographicFront"/>
            <a:lightRig rig="threePt" dir="t"/>
          </a:scene3d>
          <a:sp3d>
            <a:bevelT w="139700" h="139700" prst="divot"/>
          </a:sp3d>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lnSpc>
                <a:spcPct val="90000"/>
              </a:lnSpc>
              <a:buFontTx/>
              <a:buNone/>
            </a:pPr>
            <a:r>
              <a:rPr lang="en-US" sz="4800" dirty="0" smtClean="0">
                <a:latin typeface="Helvetica" pitchFamily="34" charset="0"/>
              </a:rPr>
              <a:t>MUST HAVE</a:t>
            </a:r>
          </a:p>
        </p:txBody>
      </p:sp>
      <p:sp>
        <p:nvSpPr>
          <p:cNvPr id="8" name="Rectangle 9"/>
          <p:cNvSpPr txBox="1">
            <a:spLocks noChangeArrowheads="1"/>
          </p:cNvSpPr>
          <p:nvPr/>
        </p:nvSpPr>
        <p:spPr bwMode="auto">
          <a:xfrm>
            <a:off x="1277320" y="5276332"/>
            <a:ext cx="7307121" cy="139742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lnSpc>
                <a:spcPct val="90000"/>
              </a:lnSpc>
              <a:buFontTx/>
              <a:buNone/>
            </a:pPr>
            <a:r>
              <a:rPr lang="en-US" sz="2000" b="1" u="sng" dirty="0" smtClean="0"/>
              <a:t>Examples</a:t>
            </a:r>
            <a:r>
              <a:rPr lang="en-US" sz="2000" b="1" dirty="0" smtClean="0"/>
              <a:t>:</a:t>
            </a:r>
          </a:p>
          <a:p>
            <a:pPr marL="0" indent="0" eaLnBrk="1" hangingPunct="1">
              <a:lnSpc>
                <a:spcPct val="90000"/>
              </a:lnSpc>
              <a:buNone/>
            </a:pPr>
            <a:r>
              <a:rPr lang="en-US" sz="2000" b="1" dirty="0" err="1" smtClean="0"/>
              <a:t>Eng</a:t>
            </a:r>
            <a:r>
              <a:rPr lang="en-US" sz="2000" b="1" dirty="0" smtClean="0"/>
              <a:t> 12 + Economics 12 </a:t>
            </a:r>
            <a:r>
              <a:rPr lang="en-US" sz="2000" b="1" dirty="0"/>
              <a:t>+</a:t>
            </a:r>
            <a:r>
              <a:rPr lang="en-US" sz="2000" b="1" dirty="0" smtClean="0"/>
              <a:t> PE 12 </a:t>
            </a:r>
            <a:r>
              <a:rPr lang="en-US" sz="2000" b="1" dirty="0"/>
              <a:t>+</a:t>
            </a:r>
            <a:r>
              <a:rPr lang="en-US" sz="2000" b="1" dirty="0" smtClean="0"/>
              <a:t> Accounting 12</a:t>
            </a:r>
          </a:p>
          <a:p>
            <a:pPr marL="0" indent="0" eaLnBrk="1" hangingPunct="1">
              <a:lnSpc>
                <a:spcPct val="90000"/>
              </a:lnSpc>
              <a:buNone/>
            </a:pPr>
            <a:r>
              <a:rPr lang="en-US" sz="2000" b="1" dirty="0" err="1" smtClean="0"/>
              <a:t>Eng</a:t>
            </a:r>
            <a:r>
              <a:rPr lang="en-US" sz="2000" b="1" dirty="0" smtClean="0"/>
              <a:t> 12 </a:t>
            </a:r>
            <a:r>
              <a:rPr lang="en-US" sz="2000" b="1" dirty="0"/>
              <a:t>+</a:t>
            </a:r>
            <a:r>
              <a:rPr lang="en-US" sz="2000" b="1" dirty="0" smtClean="0"/>
              <a:t> Math 12 </a:t>
            </a:r>
            <a:r>
              <a:rPr lang="en-US" sz="2000" b="1" dirty="0"/>
              <a:t>+</a:t>
            </a:r>
            <a:r>
              <a:rPr lang="en-US" sz="2000" b="1" dirty="0" smtClean="0"/>
              <a:t> Geography 12 </a:t>
            </a:r>
            <a:r>
              <a:rPr lang="en-US" sz="2000" b="1" dirty="0"/>
              <a:t>+</a:t>
            </a:r>
            <a:r>
              <a:rPr lang="en-US" sz="2000" b="1" dirty="0" smtClean="0"/>
              <a:t> History 12</a:t>
            </a:r>
          </a:p>
          <a:p>
            <a:pPr marL="0" indent="0" eaLnBrk="1" hangingPunct="1">
              <a:lnSpc>
                <a:spcPct val="90000"/>
              </a:lnSpc>
              <a:buNone/>
            </a:pPr>
            <a:r>
              <a:rPr lang="en-US" sz="2000" b="1" dirty="0" smtClean="0"/>
              <a:t>Com 12 </a:t>
            </a:r>
            <a:r>
              <a:rPr lang="en-US" sz="2000" b="1" dirty="0"/>
              <a:t>+</a:t>
            </a:r>
            <a:r>
              <a:rPr lang="en-US" sz="2000" b="1" dirty="0" smtClean="0"/>
              <a:t> Auto 12 + Fitness 12 + French 12</a:t>
            </a:r>
          </a:p>
        </p:txBody>
      </p:sp>
      <p:sp>
        <p:nvSpPr>
          <p:cNvPr id="2" name="Down Arrow 1"/>
          <p:cNvSpPr/>
          <p:nvPr/>
        </p:nvSpPr>
        <p:spPr>
          <a:xfrm>
            <a:off x="4053384" y="4612943"/>
            <a:ext cx="1104847"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Tree>
    <p:custDataLst>
      <p:tags r:id="rId1"/>
    </p:custData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2" name="Rectangle 3"/>
          <p:cNvSpPr>
            <a:spLocks noGrp="1" noChangeArrowheads="1"/>
          </p:cNvSpPr>
          <p:nvPr>
            <p:ph type="title"/>
          </p:nvPr>
        </p:nvSpPr>
        <p:spPr bwMode="auto">
          <a:xfrm rot="16200000">
            <a:off x="-1854980" y="4017767"/>
            <a:ext cx="4640242" cy="917402"/>
          </a:xfrm>
          <a:ln>
            <a:miter lim="800000"/>
            <a:headEnd/>
            <a:tailEnd/>
          </a:ln>
        </p:spPr>
        <p:txBody>
          <a:bodyPr vert="horz" wrap="square" lIns="91440" tIns="45720" rIns="91440" bIns="45720" numCol="1" anchor="ctr" anchorCtr="0" compatLnSpc="1">
            <a:prstTxWarp prst="textNoShape">
              <a:avLst/>
            </a:prstTxWarp>
            <a:normAutofit fontScale="90000"/>
          </a:bodyPr>
          <a:lstStyle/>
          <a:p>
            <a:pPr eaLnBrk="1" hangingPunct="1">
              <a:defRPr/>
            </a:pPr>
            <a:r>
              <a:rPr lang="en-US" sz="3800" dirty="0" smtClean="0">
                <a:solidFill>
                  <a:srgbClr val="FF3300"/>
                </a:solidFill>
              </a:rPr>
              <a:t>Show me the </a:t>
            </a:r>
            <a:r>
              <a:rPr lang="en-US" sz="3800" b="1" kern="1200" dirty="0" smtClean="0">
                <a:solidFill>
                  <a:srgbClr val="FF3300"/>
                </a:solidFill>
                <a:effectLst>
                  <a:outerShdw blurRad="38100" dist="38100" dir="2700000" algn="tl">
                    <a:srgbClr val="000000">
                      <a:alpha val="43137"/>
                    </a:srgbClr>
                  </a:outerShdw>
                </a:effectLst>
                <a:ea typeface="+mn-ea"/>
                <a:cs typeface="+mn-cs"/>
              </a:rPr>
              <a:t>Money</a:t>
            </a:r>
            <a:r>
              <a:rPr lang="en-US" sz="3800" dirty="0" smtClean="0">
                <a:solidFill>
                  <a:srgbClr val="FF3300"/>
                </a:solidFill>
              </a:rPr>
              <a:t>!</a:t>
            </a:r>
          </a:p>
        </p:txBody>
      </p:sp>
      <p:sp>
        <p:nvSpPr>
          <p:cNvPr id="35844" name="Rectangle 11"/>
          <p:cNvSpPr>
            <a:spLocks noGrp="1" noChangeArrowheads="1"/>
          </p:cNvSpPr>
          <p:nvPr>
            <p:ph idx="1"/>
          </p:nvPr>
        </p:nvSpPr>
        <p:spPr>
          <a:xfrm>
            <a:off x="942565" y="2415654"/>
            <a:ext cx="5235778" cy="4195143"/>
          </a:xfrm>
          <a:solidFill>
            <a:srgbClr val="FFFFCC"/>
          </a:solidFill>
          <a:ln w="28575">
            <a:noFill/>
          </a:ln>
          <a:scene3d>
            <a:camera prst="orthographicFront"/>
            <a:lightRig rig="threePt" dir="t"/>
          </a:scene3d>
          <a:sp3d>
            <a:bevelT/>
          </a:sp3d>
        </p:spPr>
        <p:txBody>
          <a:bodyPr/>
          <a:lstStyle/>
          <a:p>
            <a:pPr eaLnBrk="1" hangingPunct="1"/>
            <a:r>
              <a:rPr lang="en-US" sz="2400" dirty="0" smtClean="0"/>
              <a:t>Talk to </a:t>
            </a:r>
            <a:r>
              <a:rPr lang="en-US" sz="2400" dirty="0" smtClean="0"/>
              <a:t>MS. Devlin </a:t>
            </a:r>
            <a:r>
              <a:rPr lang="en-US" sz="1800" i="1" dirty="0" smtClean="0"/>
              <a:t>(Career </a:t>
            </a:r>
            <a:r>
              <a:rPr lang="en-US" sz="1800" i="1" dirty="0"/>
              <a:t>Resource Facilitator)</a:t>
            </a:r>
            <a:r>
              <a:rPr lang="en-US" sz="2400" dirty="0" smtClean="0">
                <a:solidFill>
                  <a:srgbClr val="FF0000"/>
                </a:solidFill>
              </a:rPr>
              <a:t> </a:t>
            </a:r>
            <a:r>
              <a:rPr lang="en-US" sz="2400" dirty="0" smtClean="0"/>
              <a:t>in </a:t>
            </a:r>
            <a:r>
              <a:rPr lang="en-US" sz="2400" dirty="0" smtClean="0">
                <a:solidFill>
                  <a:srgbClr val="FF0000"/>
                </a:solidFill>
              </a:rPr>
              <a:t>room 213</a:t>
            </a:r>
            <a:endParaRPr lang="en-US" sz="1800" i="1" dirty="0" smtClean="0"/>
          </a:p>
          <a:p>
            <a:pPr eaLnBrk="1" hangingPunct="1"/>
            <a:r>
              <a:rPr lang="en-US" sz="2400" dirty="0"/>
              <a:t>Check out her SharePoint site on gleneagle.org</a:t>
            </a:r>
          </a:p>
          <a:p>
            <a:pPr eaLnBrk="1" hangingPunct="1"/>
            <a:r>
              <a:rPr lang="en-US" sz="2400" dirty="0"/>
              <a:t>Talk to your parents…</a:t>
            </a:r>
            <a:br>
              <a:rPr lang="en-US" sz="2400" dirty="0"/>
            </a:br>
            <a:r>
              <a:rPr lang="en-US" sz="2400" dirty="0"/>
              <a:t>employers may offer scholarship program</a:t>
            </a:r>
          </a:p>
          <a:p>
            <a:pPr eaLnBrk="1" hangingPunct="1"/>
            <a:r>
              <a:rPr lang="en-US" sz="2400" dirty="0"/>
              <a:t>Search www.studentawards.com</a:t>
            </a:r>
          </a:p>
          <a:p>
            <a:pPr eaLnBrk="1" hangingPunct="1"/>
            <a:r>
              <a:rPr lang="en-US" sz="2400" dirty="0"/>
              <a:t>Search university websites</a:t>
            </a:r>
          </a:p>
        </p:txBody>
      </p:sp>
      <p:pic>
        <p:nvPicPr>
          <p:cNvPr id="35845" name="Picture 13" descr="istockphoto_3057586_canadian_money"/>
          <p:cNvPicPr>
            <a:picLocks noChangeAspect="1" noChangeArrowheads="1"/>
          </p:cNvPicPr>
          <p:nvPr/>
        </p:nvPicPr>
        <p:blipFill>
          <a:blip r:embed="rId3" cstate="print">
            <a:lum/>
          </a:blip>
          <a:srcRect l="73241" t="26783" b="2190"/>
          <a:stretch>
            <a:fillRect/>
          </a:stretch>
        </p:blipFill>
        <p:spPr bwMode="auto">
          <a:xfrm>
            <a:off x="6455539" y="2429301"/>
            <a:ext cx="2347812" cy="4149299"/>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7" name="Rectangle 6"/>
          <p:cNvSpPr>
            <a:spLocks noChangeArrowheads="1"/>
          </p:cNvSpPr>
          <p:nvPr/>
        </p:nvSpPr>
        <p:spPr bwMode="auto">
          <a:xfrm>
            <a:off x="279400" y="0"/>
            <a:ext cx="6616700" cy="1917700"/>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48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Scholarships, Bursaries &amp; Financial Aid</a:t>
            </a:r>
            <a:endParaRPr lang="en-US" sz="28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23" descr="con_x"/>
          <p:cNvPicPr>
            <a:picLocks noChangeAspect="1" noChangeArrowheads="1"/>
          </p:cNvPicPr>
          <p:nvPr/>
        </p:nvPicPr>
        <p:blipFill>
          <a:blip r:embed="rId3" cstate="print"/>
          <a:srcRect l="12929" t="25969"/>
          <a:stretch>
            <a:fillRect/>
          </a:stretch>
        </p:blipFill>
        <p:spPr bwMode="auto">
          <a:xfrm>
            <a:off x="873125" y="1736725"/>
            <a:ext cx="7089775" cy="4521200"/>
          </a:xfrm>
          <a:prstGeom prst="rect">
            <a:avLst/>
          </a:prstGeom>
          <a:noFill/>
          <a:ln w="9525">
            <a:solidFill>
              <a:schemeClr val="tx1"/>
            </a:solidFill>
            <a:miter lim="800000"/>
            <a:headEnd/>
            <a:tailEnd/>
          </a:ln>
        </p:spPr>
      </p:pic>
      <p:sp>
        <p:nvSpPr>
          <p:cNvPr id="37892" name="Rectangle 11"/>
          <p:cNvSpPr>
            <a:spLocks noChangeArrowheads="1"/>
          </p:cNvSpPr>
          <p:nvPr/>
        </p:nvSpPr>
        <p:spPr bwMode="auto">
          <a:xfrm>
            <a:off x="0" y="169863"/>
            <a:ext cx="9144000" cy="838200"/>
          </a:xfrm>
          <a:prstGeom prst="rect">
            <a:avLst/>
          </a:prstGeom>
          <a:noFill/>
          <a:ln w="9525">
            <a:noFill/>
            <a:miter lim="800000"/>
            <a:headEnd/>
            <a:tailEnd/>
          </a:ln>
        </p:spPr>
        <p:txBody>
          <a:bodyPr lIns="92075" tIns="46038" rIns="92075" bIns="46038" anchor="b"/>
          <a:lstStyle/>
          <a:p>
            <a:pPr>
              <a:defRPr/>
            </a:pPr>
            <a:r>
              <a:rPr lang="en-US" sz="4400" dirty="0">
                <a:solidFill>
                  <a:schemeClr val="tx2"/>
                </a:solidFill>
                <a:latin typeface="Times New Roman" pitchFamily="18" charset="0"/>
              </a:rPr>
              <a:t>The </a:t>
            </a:r>
            <a:r>
              <a:rPr lang="en-US" sz="4400" b="1" dirty="0">
                <a:effectLst>
                  <a:outerShdw blurRad="38100" dist="38100" dir="2700000" algn="tl">
                    <a:srgbClr val="000000">
                      <a:alpha val="43137"/>
                    </a:srgbClr>
                  </a:outerShdw>
                </a:effectLst>
                <a:latin typeface="Times New Roman" pitchFamily="18" charset="0"/>
              </a:rPr>
              <a:t>Well-Rounded</a:t>
            </a:r>
            <a:r>
              <a:rPr lang="en-US" sz="4400" dirty="0">
                <a:solidFill>
                  <a:schemeClr val="tx2"/>
                </a:solidFill>
                <a:latin typeface="Times New Roman" pitchFamily="18" charset="0"/>
              </a:rPr>
              <a:t> </a:t>
            </a:r>
            <a:r>
              <a:rPr lang="en-US" sz="4400" b="1" dirty="0">
                <a:effectLst>
                  <a:outerShdw blurRad="38100" dist="38100" dir="2700000" algn="tl">
                    <a:srgbClr val="000000">
                      <a:alpha val="43137"/>
                    </a:srgbClr>
                  </a:outerShdw>
                </a:effectLst>
                <a:latin typeface="Times New Roman" pitchFamily="18" charset="0"/>
              </a:rPr>
              <a:t>Students</a:t>
            </a:r>
          </a:p>
        </p:txBody>
      </p:sp>
      <p:sp>
        <p:nvSpPr>
          <p:cNvPr id="37893" name="Oval 12"/>
          <p:cNvSpPr>
            <a:spLocks noChangeArrowheads="1"/>
          </p:cNvSpPr>
          <p:nvPr/>
        </p:nvSpPr>
        <p:spPr bwMode="auto">
          <a:xfrm>
            <a:off x="4632325" y="1087438"/>
            <a:ext cx="2057400" cy="838200"/>
          </a:xfrm>
          <a:prstGeom prst="ellipse">
            <a:avLst/>
          </a:prstGeom>
          <a:solidFill>
            <a:schemeClr val="bg1"/>
          </a:solidFill>
          <a:ln w="6350">
            <a:solidFill>
              <a:schemeClr val="tx1"/>
            </a:solidFill>
            <a:round/>
            <a:headEnd/>
            <a:tailEnd/>
          </a:ln>
          <a:effectLst>
            <a:glow rad="101600">
              <a:srgbClr val="FF0000">
                <a:alpha val="40000"/>
              </a:srgbClr>
            </a:glow>
          </a:effectLst>
          <a:scene3d>
            <a:camera prst="orthographicFront"/>
            <a:lightRig rig="threePt" dir="t"/>
          </a:scene3d>
          <a:sp3d>
            <a:bevelT/>
          </a:sp3d>
        </p:spPr>
        <p:txBody>
          <a:bodyPr wrap="none" anchor="ctr"/>
          <a:lstStyle/>
          <a:p>
            <a:pPr algn="ctr"/>
            <a:r>
              <a:rPr lang="en-US" sz="2400">
                <a:latin typeface="Tahoma" pitchFamily="34" charset="0"/>
              </a:rPr>
              <a:t>Athletics</a:t>
            </a:r>
          </a:p>
        </p:txBody>
      </p:sp>
      <p:sp>
        <p:nvSpPr>
          <p:cNvPr id="37894" name="Oval 13"/>
          <p:cNvSpPr>
            <a:spLocks noChangeArrowheads="1"/>
          </p:cNvSpPr>
          <p:nvPr/>
        </p:nvSpPr>
        <p:spPr bwMode="auto">
          <a:xfrm>
            <a:off x="4514850" y="5943600"/>
            <a:ext cx="2209800" cy="914400"/>
          </a:xfrm>
          <a:prstGeom prst="ellipse">
            <a:avLst/>
          </a:prstGeom>
          <a:solidFill>
            <a:schemeClr val="bg1"/>
          </a:solidFill>
          <a:ln w="6350">
            <a:solidFill>
              <a:schemeClr val="tx1"/>
            </a:solidFill>
            <a:round/>
            <a:headEnd/>
            <a:tailEnd/>
          </a:ln>
          <a:effectLst>
            <a:glow rad="101600">
              <a:srgbClr val="FF0000">
                <a:alpha val="40000"/>
              </a:srgbClr>
            </a:glow>
          </a:effectLst>
          <a:scene3d>
            <a:camera prst="orthographicFront"/>
            <a:lightRig rig="threePt" dir="t"/>
          </a:scene3d>
          <a:sp3d>
            <a:bevelT/>
          </a:sp3d>
        </p:spPr>
        <p:txBody>
          <a:bodyPr wrap="none" anchor="ctr"/>
          <a:lstStyle/>
          <a:p>
            <a:pPr algn="ctr"/>
            <a:r>
              <a:rPr lang="en-US" sz="2400">
                <a:latin typeface="Tahoma" pitchFamily="34" charset="0"/>
              </a:rPr>
              <a:t>Intramurals</a:t>
            </a:r>
          </a:p>
        </p:txBody>
      </p:sp>
      <p:sp>
        <p:nvSpPr>
          <p:cNvPr id="37895" name="Oval 14"/>
          <p:cNvSpPr>
            <a:spLocks noChangeArrowheads="1"/>
          </p:cNvSpPr>
          <p:nvPr/>
        </p:nvSpPr>
        <p:spPr bwMode="auto">
          <a:xfrm>
            <a:off x="0" y="5976938"/>
            <a:ext cx="2362200" cy="838200"/>
          </a:xfrm>
          <a:prstGeom prst="ellipse">
            <a:avLst/>
          </a:prstGeom>
          <a:solidFill>
            <a:schemeClr val="bg1"/>
          </a:solidFill>
          <a:ln w="6350">
            <a:solidFill>
              <a:schemeClr val="tx1"/>
            </a:solidFill>
            <a:round/>
            <a:headEnd/>
            <a:tailEnd/>
          </a:ln>
          <a:effectLst>
            <a:glow rad="101600">
              <a:srgbClr val="FF0000">
                <a:alpha val="40000"/>
              </a:srgbClr>
            </a:glow>
          </a:effectLst>
          <a:scene3d>
            <a:camera prst="orthographicFront"/>
            <a:lightRig rig="threePt" dir="t"/>
          </a:scene3d>
          <a:sp3d>
            <a:bevelT/>
          </a:sp3d>
        </p:spPr>
        <p:txBody>
          <a:bodyPr wrap="none" anchor="ctr"/>
          <a:lstStyle/>
          <a:p>
            <a:pPr algn="ctr"/>
            <a:r>
              <a:rPr lang="en-US" sz="2400">
                <a:latin typeface="Tahoma" pitchFamily="34" charset="0"/>
              </a:rPr>
              <a:t>Jazz Band</a:t>
            </a:r>
          </a:p>
        </p:txBody>
      </p:sp>
      <p:sp>
        <p:nvSpPr>
          <p:cNvPr id="37896" name="Oval 15"/>
          <p:cNvSpPr>
            <a:spLocks noChangeArrowheads="1"/>
          </p:cNvSpPr>
          <p:nvPr/>
        </p:nvSpPr>
        <p:spPr bwMode="auto">
          <a:xfrm>
            <a:off x="1938338" y="1133475"/>
            <a:ext cx="2514600" cy="838200"/>
          </a:xfrm>
          <a:prstGeom prst="ellipse">
            <a:avLst/>
          </a:prstGeom>
          <a:solidFill>
            <a:schemeClr val="bg1"/>
          </a:solidFill>
          <a:ln w="6350">
            <a:solidFill>
              <a:schemeClr val="tx1"/>
            </a:solidFill>
            <a:round/>
            <a:headEnd/>
            <a:tailEnd/>
          </a:ln>
          <a:effectLst>
            <a:glow rad="101600">
              <a:srgbClr val="FF0000">
                <a:alpha val="40000"/>
              </a:srgbClr>
            </a:glow>
          </a:effectLst>
          <a:scene3d>
            <a:camera prst="orthographicFront"/>
            <a:lightRig rig="threePt" dir="t"/>
          </a:scene3d>
          <a:sp3d>
            <a:bevelT/>
          </a:sp3d>
        </p:spPr>
        <p:txBody>
          <a:bodyPr wrap="none" anchor="ctr"/>
          <a:lstStyle/>
          <a:p>
            <a:pPr algn="ctr"/>
            <a:r>
              <a:rPr lang="en-US" sz="2400">
                <a:latin typeface="Tahoma" pitchFamily="34" charset="0"/>
              </a:rPr>
              <a:t>Academics</a:t>
            </a:r>
          </a:p>
        </p:txBody>
      </p:sp>
      <p:sp>
        <p:nvSpPr>
          <p:cNvPr id="37897" name="Oval 16"/>
          <p:cNvSpPr>
            <a:spLocks noChangeArrowheads="1"/>
          </p:cNvSpPr>
          <p:nvPr/>
        </p:nvSpPr>
        <p:spPr bwMode="auto">
          <a:xfrm>
            <a:off x="0" y="4984750"/>
            <a:ext cx="2433638" cy="914400"/>
          </a:xfrm>
          <a:prstGeom prst="ellipse">
            <a:avLst/>
          </a:prstGeom>
          <a:solidFill>
            <a:schemeClr val="bg1"/>
          </a:solidFill>
          <a:ln w="6350">
            <a:solidFill>
              <a:schemeClr val="tx1"/>
            </a:solidFill>
            <a:round/>
            <a:headEnd/>
            <a:tailEnd/>
          </a:ln>
          <a:effectLst>
            <a:glow rad="101600">
              <a:srgbClr val="FF0000">
                <a:alpha val="40000"/>
              </a:srgbClr>
            </a:glow>
          </a:effectLst>
          <a:scene3d>
            <a:camera prst="orthographicFront"/>
            <a:lightRig rig="threePt" dir="t"/>
          </a:scene3d>
          <a:sp3d>
            <a:bevelT/>
          </a:sp3d>
        </p:spPr>
        <p:txBody>
          <a:bodyPr wrap="none" anchor="ctr"/>
          <a:lstStyle/>
          <a:p>
            <a:pPr algn="ctr"/>
            <a:r>
              <a:rPr lang="en-US" sz="2400">
                <a:latin typeface="Tahoma" pitchFamily="34" charset="0"/>
              </a:rPr>
              <a:t>Student</a:t>
            </a:r>
            <a:br>
              <a:rPr lang="en-US" sz="2400">
                <a:latin typeface="Tahoma" pitchFamily="34" charset="0"/>
              </a:rPr>
            </a:br>
            <a:r>
              <a:rPr lang="en-US" sz="2400">
                <a:latin typeface="Tahoma" pitchFamily="34" charset="0"/>
              </a:rPr>
              <a:t>Council</a:t>
            </a:r>
          </a:p>
        </p:txBody>
      </p:sp>
      <p:sp>
        <p:nvSpPr>
          <p:cNvPr id="37898" name="Oval 17"/>
          <p:cNvSpPr>
            <a:spLocks noChangeArrowheads="1"/>
          </p:cNvSpPr>
          <p:nvPr/>
        </p:nvSpPr>
        <p:spPr bwMode="auto">
          <a:xfrm>
            <a:off x="0" y="1798638"/>
            <a:ext cx="2438400" cy="914400"/>
          </a:xfrm>
          <a:prstGeom prst="ellipse">
            <a:avLst/>
          </a:prstGeom>
          <a:solidFill>
            <a:schemeClr val="bg1"/>
          </a:solidFill>
          <a:ln w="6350">
            <a:solidFill>
              <a:schemeClr val="tx1"/>
            </a:solidFill>
            <a:round/>
            <a:headEnd/>
            <a:tailEnd/>
          </a:ln>
          <a:effectLst>
            <a:glow rad="101600">
              <a:srgbClr val="FF0000">
                <a:alpha val="40000"/>
              </a:srgbClr>
            </a:glow>
          </a:effectLst>
          <a:scene3d>
            <a:camera prst="orthographicFront"/>
            <a:lightRig rig="threePt" dir="t"/>
          </a:scene3d>
          <a:sp3d>
            <a:bevelT/>
          </a:sp3d>
        </p:spPr>
        <p:txBody>
          <a:bodyPr wrap="none" anchor="ctr"/>
          <a:lstStyle/>
          <a:p>
            <a:pPr algn="ctr"/>
            <a:r>
              <a:rPr lang="en-US" sz="2400">
                <a:latin typeface="Tahoma" pitchFamily="34" charset="0"/>
              </a:rPr>
              <a:t>Yearbook</a:t>
            </a:r>
          </a:p>
        </p:txBody>
      </p:sp>
      <p:sp>
        <p:nvSpPr>
          <p:cNvPr id="37899" name="Oval 18"/>
          <p:cNvSpPr>
            <a:spLocks noChangeArrowheads="1"/>
          </p:cNvSpPr>
          <p:nvPr/>
        </p:nvSpPr>
        <p:spPr bwMode="auto">
          <a:xfrm>
            <a:off x="0" y="3770313"/>
            <a:ext cx="2366963" cy="1143000"/>
          </a:xfrm>
          <a:prstGeom prst="ellipse">
            <a:avLst/>
          </a:prstGeom>
          <a:solidFill>
            <a:schemeClr val="bg1"/>
          </a:solidFill>
          <a:ln w="6350">
            <a:solidFill>
              <a:schemeClr val="tx1"/>
            </a:solidFill>
            <a:round/>
            <a:headEnd/>
            <a:tailEnd/>
          </a:ln>
          <a:effectLst>
            <a:glow rad="101600">
              <a:srgbClr val="FF0000">
                <a:alpha val="40000"/>
              </a:srgbClr>
            </a:glow>
          </a:effectLst>
          <a:scene3d>
            <a:camera prst="orthographicFront"/>
            <a:lightRig rig="threePt" dir="t"/>
          </a:scene3d>
          <a:sp3d>
            <a:bevelT/>
          </a:sp3d>
        </p:spPr>
        <p:txBody>
          <a:bodyPr wrap="none" anchor="ctr"/>
          <a:lstStyle/>
          <a:p>
            <a:pPr algn="ctr"/>
            <a:r>
              <a:rPr lang="en-US" sz="2400">
                <a:latin typeface="Tahoma" pitchFamily="34" charset="0"/>
              </a:rPr>
              <a:t>Snowboard</a:t>
            </a:r>
            <a:br>
              <a:rPr lang="en-US" sz="2400">
                <a:latin typeface="Tahoma" pitchFamily="34" charset="0"/>
              </a:rPr>
            </a:br>
            <a:r>
              <a:rPr lang="en-US" sz="2400">
                <a:latin typeface="Tahoma" pitchFamily="34" charset="0"/>
              </a:rPr>
              <a:t>Club</a:t>
            </a:r>
          </a:p>
        </p:txBody>
      </p:sp>
      <p:sp>
        <p:nvSpPr>
          <p:cNvPr id="37900" name="Oval 19"/>
          <p:cNvSpPr>
            <a:spLocks noChangeArrowheads="1"/>
          </p:cNvSpPr>
          <p:nvPr/>
        </p:nvSpPr>
        <p:spPr bwMode="auto">
          <a:xfrm>
            <a:off x="6400800" y="4457700"/>
            <a:ext cx="2743200" cy="838200"/>
          </a:xfrm>
          <a:prstGeom prst="ellipse">
            <a:avLst/>
          </a:prstGeom>
          <a:solidFill>
            <a:schemeClr val="bg1"/>
          </a:solidFill>
          <a:ln w="6350">
            <a:solidFill>
              <a:schemeClr val="tx1"/>
            </a:solidFill>
            <a:round/>
            <a:headEnd/>
            <a:tailEnd/>
          </a:ln>
          <a:effectLst>
            <a:glow rad="101600">
              <a:srgbClr val="FF0000">
                <a:alpha val="40000"/>
              </a:srgbClr>
            </a:glow>
          </a:effectLst>
          <a:scene3d>
            <a:camera prst="orthographicFront"/>
            <a:lightRig rig="threePt" dir="t"/>
          </a:scene3d>
          <a:sp3d>
            <a:bevelT/>
          </a:sp3d>
        </p:spPr>
        <p:txBody>
          <a:bodyPr wrap="none" anchor="ctr"/>
          <a:lstStyle/>
          <a:p>
            <a:pPr algn="ctr"/>
            <a:r>
              <a:rPr lang="en-US" sz="2400">
                <a:latin typeface="Tahoma" pitchFamily="34" charset="0"/>
              </a:rPr>
              <a:t>Volunteering</a:t>
            </a:r>
          </a:p>
        </p:txBody>
      </p:sp>
      <p:sp>
        <p:nvSpPr>
          <p:cNvPr id="37901" name="Oval 20"/>
          <p:cNvSpPr>
            <a:spLocks noChangeArrowheads="1"/>
          </p:cNvSpPr>
          <p:nvPr/>
        </p:nvSpPr>
        <p:spPr bwMode="auto">
          <a:xfrm>
            <a:off x="6397625" y="3651250"/>
            <a:ext cx="2746375" cy="741363"/>
          </a:xfrm>
          <a:prstGeom prst="ellipse">
            <a:avLst/>
          </a:prstGeom>
          <a:solidFill>
            <a:schemeClr val="bg1"/>
          </a:solidFill>
          <a:ln w="6350">
            <a:solidFill>
              <a:schemeClr val="tx1"/>
            </a:solidFill>
            <a:round/>
            <a:headEnd/>
            <a:tailEnd/>
          </a:ln>
          <a:effectLst>
            <a:glow rad="101600">
              <a:srgbClr val="FF0000">
                <a:alpha val="40000"/>
              </a:srgbClr>
            </a:glow>
          </a:effectLst>
          <a:scene3d>
            <a:camera prst="orthographicFront"/>
            <a:lightRig rig="threePt" dir="t"/>
          </a:scene3d>
          <a:sp3d>
            <a:bevelT/>
          </a:sp3d>
        </p:spPr>
        <p:txBody>
          <a:bodyPr wrap="none" anchor="ctr"/>
          <a:lstStyle/>
          <a:p>
            <a:pPr algn="ctr"/>
            <a:r>
              <a:rPr lang="en-US" sz="2400">
                <a:latin typeface="Tahoma" pitchFamily="34" charset="0"/>
              </a:rPr>
              <a:t>Outdoors Club</a:t>
            </a:r>
          </a:p>
        </p:txBody>
      </p:sp>
      <p:sp>
        <p:nvSpPr>
          <p:cNvPr id="37902" name="Oval 21"/>
          <p:cNvSpPr>
            <a:spLocks noChangeArrowheads="1"/>
          </p:cNvSpPr>
          <p:nvPr/>
        </p:nvSpPr>
        <p:spPr bwMode="auto">
          <a:xfrm>
            <a:off x="6565900" y="1589088"/>
            <a:ext cx="2578100" cy="984250"/>
          </a:xfrm>
          <a:prstGeom prst="ellipse">
            <a:avLst/>
          </a:prstGeom>
          <a:solidFill>
            <a:schemeClr val="bg1"/>
          </a:solidFill>
          <a:ln w="6350">
            <a:solidFill>
              <a:schemeClr val="tx1"/>
            </a:solidFill>
            <a:round/>
            <a:headEnd/>
            <a:tailEnd/>
          </a:ln>
          <a:effectLst>
            <a:glow rad="101600">
              <a:srgbClr val="FF0000">
                <a:alpha val="40000"/>
              </a:srgbClr>
            </a:glow>
          </a:effectLst>
          <a:scene3d>
            <a:camera prst="orthographicFront"/>
            <a:lightRig rig="threePt" dir="t"/>
          </a:scene3d>
          <a:sp3d>
            <a:bevelT/>
          </a:sp3d>
        </p:spPr>
        <p:txBody>
          <a:bodyPr wrap="none" anchor="ctr"/>
          <a:lstStyle/>
          <a:p>
            <a:pPr algn="ctr"/>
            <a:r>
              <a:rPr lang="en-US" sz="2400">
                <a:latin typeface="Tahoma" pitchFamily="34" charset="0"/>
              </a:rPr>
              <a:t>Global Issues</a:t>
            </a:r>
            <a:br>
              <a:rPr lang="en-US" sz="2400">
                <a:latin typeface="Tahoma" pitchFamily="34" charset="0"/>
              </a:rPr>
            </a:br>
            <a:r>
              <a:rPr lang="en-US" sz="2400">
                <a:latin typeface="Tahoma" pitchFamily="34" charset="0"/>
              </a:rPr>
              <a:t>Club</a:t>
            </a:r>
          </a:p>
        </p:txBody>
      </p:sp>
      <p:sp>
        <p:nvSpPr>
          <p:cNvPr id="37903" name="Oval 22"/>
          <p:cNvSpPr>
            <a:spLocks noChangeArrowheads="1"/>
          </p:cNvSpPr>
          <p:nvPr/>
        </p:nvSpPr>
        <p:spPr bwMode="auto">
          <a:xfrm>
            <a:off x="2547938" y="5943600"/>
            <a:ext cx="1843087" cy="914400"/>
          </a:xfrm>
          <a:prstGeom prst="ellipse">
            <a:avLst/>
          </a:prstGeom>
          <a:solidFill>
            <a:schemeClr val="bg1"/>
          </a:solidFill>
          <a:ln w="6350">
            <a:solidFill>
              <a:schemeClr val="tx1"/>
            </a:solidFill>
            <a:round/>
            <a:headEnd/>
            <a:tailEnd/>
          </a:ln>
          <a:effectLst>
            <a:glow rad="101600">
              <a:srgbClr val="FF0000">
                <a:alpha val="40000"/>
              </a:srgbClr>
            </a:glow>
          </a:effectLst>
          <a:scene3d>
            <a:camera prst="orthographicFront"/>
            <a:lightRig rig="threePt" dir="t"/>
          </a:scene3d>
          <a:sp3d>
            <a:bevelT/>
          </a:sp3d>
        </p:spPr>
        <p:txBody>
          <a:bodyPr wrap="none" anchor="ctr"/>
          <a:lstStyle/>
          <a:p>
            <a:pPr algn="ctr"/>
            <a:r>
              <a:rPr lang="en-US" sz="2400">
                <a:latin typeface="Tahoma" pitchFamily="34" charset="0"/>
              </a:rPr>
              <a:t>Tutoring</a:t>
            </a:r>
          </a:p>
        </p:txBody>
      </p:sp>
      <p:sp>
        <p:nvSpPr>
          <p:cNvPr id="37904" name="Oval 24"/>
          <p:cNvSpPr>
            <a:spLocks noChangeArrowheads="1"/>
          </p:cNvSpPr>
          <p:nvPr/>
        </p:nvSpPr>
        <p:spPr bwMode="auto">
          <a:xfrm>
            <a:off x="6400800" y="5349875"/>
            <a:ext cx="2743200" cy="838200"/>
          </a:xfrm>
          <a:prstGeom prst="ellipse">
            <a:avLst/>
          </a:prstGeom>
          <a:solidFill>
            <a:schemeClr val="bg1"/>
          </a:solidFill>
          <a:ln w="6350">
            <a:solidFill>
              <a:schemeClr val="tx1"/>
            </a:solidFill>
            <a:round/>
            <a:headEnd/>
            <a:tailEnd/>
          </a:ln>
          <a:effectLst>
            <a:glow rad="101600">
              <a:srgbClr val="FF0000">
                <a:alpha val="40000"/>
              </a:srgbClr>
            </a:glow>
          </a:effectLst>
          <a:scene3d>
            <a:camera prst="orthographicFront"/>
            <a:lightRig rig="threePt" dir="t"/>
          </a:scene3d>
          <a:sp3d>
            <a:bevelT/>
          </a:sp3d>
        </p:spPr>
        <p:txBody>
          <a:bodyPr wrap="none" anchor="ctr"/>
          <a:lstStyle/>
          <a:p>
            <a:pPr algn="ctr"/>
            <a:r>
              <a:rPr lang="en-US" sz="2400">
                <a:latin typeface="Tahoma" pitchFamily="34" charset="0"/>
              </a:rPr>
              <a:t>Grad Committee</a:t>
            </a:r>
          </a:p>
        </p:txBody>
      </p:sp>
      <p:sp>
        <p:nvSpPr>
          <p:cNvPr id="17" name="Rectangle 16"/>
          <p:cNvSpPr>
            <a:spLocks noChangeArrowheads="1"/>
          </p:cNvSpPr>
          <p:nvPr/>
        </p:nvSpPr>
        <p:spPr bwMode="auto">
          <a:xfrm>
            <a:off x="279400" y="0"/>
            <a:ext cx="6616700" cy="1092200"/>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48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Well-rounded Students</a:t>
            </a:r>
            <a:endParaRPr lang="en-US" sz="28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endParaRPr>
          </a:p>
        </p:txBody>
      </p:sp>
    </p:spTree>
    <p:custDataLst>
      <p:tags r:id="rId1"/>
    </p:custData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914" name="Picture 3" descr="boysbasketballteam"/>
          <p:cNvPicPr>
            <a:picLocks noChangeAspect="1" noChangeArrowheads="1"/>
          </p:cNvPicPr>
          <p:nvPr/>
        </p:nvPicPr>
        <p:blipFill>
          <a:blip r:embed="rId3" cstate="print"/>
          <a:srcRect t="9948" r="8049"/>
          <a:stretch>
            <a:fillRect/>
          </a:stretch>
        </p:blipFill>
        <p:spPr bwMode="auto">
          <a:xfrm>
            <a:off x="1765300" y="1930400"/>
            <a:ext cx="7378700" cy="4929188"/>
          </a:xfrm>
          <a:prstGeom prst="rect">
            <a:avLst/>
          </a:prstGeom>
          <a:noFill/>
          <a:ln w="9525">
            <a:noFill/>
            <a:miter lim="800000"/>
            <a:headEnd/>
            <a:tailEnd/>
          </a:ln>
        </p:spPr>
      </p:pic>
      <p:sp>
        <p:nvSpPr>
          <p:cNvPr id="38916" name="Rectangle 2"/>
          <p:cNvSpPr>
            <a:spLocks noChangeArrowheads="1"/>
          </p:cNvSpPr>
          <p:nvPr/>
        </p:nvSpPr>
        <p:spPr bwMode="auto">
          <a:xfrm rot="16200000">
            <a:off x="-1404013" y="3791237"/>
            <a:ext cx="4699002" cy="1168399"/>
          </a:xfrm>
          <a:prstGeom prst="rect">
            <a:avLst/>
          </a:prstGeom>
          <a:solidFill>
            <a:srgbClr val="FFFFCC"/>
          </a:solidFill>
          <a:ln w="9525">
            <a:noFill/>
            <a:miter lim="800000"/>
            <a:headEnd/>
            <a:tailEnd/>
          </a:ln>
          <a:scene3d>
            <a:camera prst="orthographicFront"/>
            <a:lightRig rig="threePt" dir="t"/>
          </a:scene3d>
          <a:sp3d>
            <a:bevelT/>
          </a:sp3d>
        </p:spPr>
        <p:txBody>
          <a:bodyPr lIns="92075" tIns="46038" rIns="92075" bIns="46038" anchor="b"/>
          <a:lstStyle/>
          <a:p>
            <a:r>
              <a:rPr lang="en-US" sz="6000" dirty="0">
                <a:solidFill>
                  <a:srgbClr val="FF3300"/>
                </a:solidFill>
                <a:latin typeface="Tahoma" pitchFamily="34" charset="0"/>
              </a:rPr>
              <a:t>Get </a:t>
            </a:r>
            <a:r>
              <a:rPr lang="en-US" sz="6000" dirty="0" smtClean="0">
                <a:solidFill>
                  <a:srgbClr val="FF3300"/>
                </a:solidFill>
                <a:latin typeface="Tahoma" pitchFamily="34" charset="0"/>
              </a:rPr>
              <a:t>involved</a:t>
            </a:r>
            <a:r>
              <a:rPr lang="en-US" sz="6000" b="1" dirty="0" smtClean="0">
                <a:latin typeface="Tahoma" pitchFamily="34" charset="0"/>
              </a:rPr>
              <a:t>!</a:t>
            </a:r>
            <a:endParaRPr lang="en-US" sz="6000" b="1" dirty="0">
              <a:latin typeface="Tahoma" pitchFamily="34" charset="0"/>
            </a:endParaRPr>
          </a:p>
        </p:txBody>
      </p:sp>
      <p:sp>
        <p:nvSpPr>
          <p:cNvPr id="5" name="Rectangle 4"/>
          <p:cNvSpPr>
            <a:spLocks noChangeArrowheads="1"/>
          </p:cNvSpPr>
          <p:nvPr/>
        </p:nvSpPr>
        <p:spPr bwMode="auto">
          <a:xfrm>
            <a:off x="279400" y="0"/>
            <a:ext cx="7378700" cy="1917700"/>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54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Extra-curricular</a:t>
            </a:r>
          </a:p>
          <a:p>
            <a:pPr>
              <a:defRPr/>
            </a:pPr>
            <a:r>
              <a:rPr lang="en-US" sz="54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Activities</a:t>
            </a:r>
            <a:endParaRPr lang="en-US" sz="32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endParaRPr>
          </a:p>
        </p:txBody>
      </p:sp>
    </p:spTree>
    <p:custDataLst>
      <p:tags r:id="rId1"/>
    </p:custData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65" t="24671" r="7988" b="24839"/>
          <a:stretch/>
        </p:blipFill>
        <p:spPr bwMode="auto">
          <a:xfrm>
            <a:off x="393688" y="2071697"/>
            <a:ext cx="7618599" cy="32361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660"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207" t="27431" r="27785" b="14266"/>
          <a:stretch/>
        </p:blipFill>
        <p:spPr bwMode="auto">
          <a:xfrm>
            <a:off x="3964381" y="3915043"/>
            <a:ext cx="3440581" cy="2785638"/>
          </a:xfrm>
          <a:prstGeom prst="rect">
            <a:avLst/>
          </a:prstGeom>
          <a:ln w="9525">
            <a:solidFill>
              <a:srgbClr val="FF000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39944" name="Rectangle 7"/>
          <p:cNvSpPr>
            <a:spLocks noChangeArrowheads="1"/>
          </p:cNvSpPr>
          <p:nvPr/>
        </p:nvSpPr>
        <p:spPr bwMode="auto">
          <a:xfrm>
            <a:off x="5257800" y="1282700"/>
            <a:ext cx="3886200" cy="990600"/>
          </a:xfrm>
          <a:prstGeom prst="rect">
            <a:avLst/>
          </a:prstGeom>
          <a:noFill/>
          <a:ln w="9525">
            <a:noFill/>
            <a:miter lim="800000"/>
            <a:headEnd/>
            <a:tailEnd/>
          </a:ln>
        </p:spPr>
        <p:txBody>
          <a:bodyPr lIns="92075" tIns="46038" rIns="92075" bIns="46038" anchor="ctr"/>
          <a:lstStyle/>
          <a:p>
            <a:pPr marL="342900" indent="-342900" algn="r">
              <a:spcBef>
                <a:spcPct val="20000"/>
              </a:spcBef>
            </a:pPr>
            <a:endParaRPr lang="en-US" sz="4800">
              <a:latin typeface="Tahoma" pitchFamily="34" charset="0"/>
            </a:endParaRPr>
          </a:p>
        </p:txBody>
      </p:sp>
      <p:sp>
        <p:nvSpPr>
          <p:cNvPr id="13" name="Rectangle 12"/>
          <p:cNvSpPr>
            <a:spLocks noChangeArrowheads="1"/>
          </p:cNvSpPr>
          <p:nvPr/>
        </p:nvSpPr>
        <p:spPr bwMode="auto">
          <a:xfrm>
            <a:off x="279400" y="0"/>
            <a:ext cx="6616700" cy="1625600"/>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72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Gleneagle.org</a:t>
            </a:r>
            <a:endParaRPr lang="en-US" sz="6600" b="1" spc="50" dirty="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endParaRPr>
          </a:p>
          <a:p>
            <a:pPr>
              <a:defRPr/>
            </a:pPr>
            <a:r>
              <a:rPr lang="en-US" sz="4000" i="1" dirty="0" smtClean="0">
                <a:solidFill>
                  <a:srgbClr val="FF9900"/>
                </a:solidFill>
                <a:latin typeface="Times New Roman" pitchFamily="18" charset="0"/>
              </a:rPr>
              <a:t>Tons of Stuff </a:t>
            </a:r>
            <a:r>
              <a:rPr lang="en-US" sz="4000" i="1" dirty="0" smtClean="0">
                <a:solidFill>
                  <a:srgbClr val="FFFF00"/>
                </a:solidFill>
                <a:latin typeface="Times New Roman" pitchFamily="18" charset="0"/>
              </a:rPr>
              <a:t>!</a:t>
            </a:r>
            <a:endParaRPr lang="en-US" sz="4000" b="1" spc="50" dirty="0" smtClean="0">
              <a:ln w="11430"/>
              <a:solidFill>
                <a:srgbClr val="FFFF00"/>
              </a:solidFill>
              <a:effectLst>
                <a:outerShdw blurRad="38100" dist="38100" dir="2700000" algn="tl">
                  <a:srgbClr val="000000">
                    <a:alpha val="43137"/>
                  </a:srgbClr>
                </a:outerShdw>
              </a:effectLst>
              <a:latin typeface="Times New Roman" pitchFamily="18" charset="0"/>
            </a:endParaRPr>
          </a:p>
        </p:txBody>
      </p:sp>
      <p:pic>
        <p:nvPicPr>
          <p:cNvPr id="39943" name="Picture 6" descr="mouse"/>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rot="552479">
            <a:off x="-128682" y="1941516"/>
            <a:ext cx="2044815" cy="2046189"/>
          </a:xfrm>
          <a:prstGeom prst="rect">
            <a:avLst/>
          </a:prstGeom>
          <a:noFill/>
          <a:ln w="9525">
            <a:noFill/>
            <a:miter lim="800000"/>
            <a:headEnd/>
            <a:tailEnd/>
          </a:ln>
        </p:spPr>
      </p:pic>
      <p:pic>
        <p:nvPicPr>
          <p:cNvPr id="6861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3918" t="27575" r="79990" b="12500"/>
          <a:stretch/>
        </p:blipFill>
        <p:spPr bwMode="auto">
          <a:xfrm rot="21179934">
            <a:off x="7404962" y="2071697"/>
            <a:ext cx="1569493" cy="4383695"/>
          </a:xfrm>
          <a:prstGeom prst="rect">
            <a:avLst/>
          </a:prstGeom>
          <a:ln w="9525">
            <a:solidFill>
              <a:srgbClr val="FF000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70659"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7799" t="54599" r="19972" b="31840"/>
          <a:stretch/>
        </p:blipFill>
        <p:spPr bwMode="auto">
          <a:xfrm rot="21285024">
            <a:off x="-1899164" y="5530267"/>
            <a:ext cx="6069496" cy="992049"/>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Grp="1" noChangeArrowheads="1"/>
          </p:cNvSpPr>
          <p:nvPr>
            <p:ph idx="1"/>
          </p:nvPr>
        </p:nvSpPr>
        <p:spPr>
          <a:xfrm>
            <a:off x="242887" y="2273300"/>
            <a:ext cx="7313612" cy="4254500"/>
          </a:xfrm>
          <a:solidFill>
            <a:srgbClr val="FFFFCC"/>
          </a:solidFill>
          <a:scene3d>
            <a:camera prst="orthographicFront"/>
            <a:lightRig rig="threePt" dir="t"/>
          </a:scene3d>
          <a:sp3d>
            <a:bevelT/>
          </a:sp3d>
        </p:spPr>
        <p:txBody>
          <a:bodyPr>
            <a:normAutofit lnSpcReduction="10000"/>
          </a:bodyPr>
          <a:lstStyle/>
          <a:p>
            <a:pPr eaLnBrk="1" hangingPunct="1">
              <a:spcAft>
                <a:spcPct val="50000"/>
              </a:spcAft>
              <a:defRPr/>
            </a:pPr>
            <a:endParaRPr lang="en-US" sz="3300" dirty="0" smtClean="0"/>
          </a:p>
          <a:p>
            <a:pPr eaLnBrk="1" hangingPunct="1">
              <a:spcAft>
                <a:spcPct val="50000"/>
              </a:spcAft>
              <a:defRPr/>
            </a:pPr>
            <a:r>
              <a:rPr lang="en-US" sz="3300" dirty="0" smtClean="0"/>
              <a:t>Course Selection Forms need to be completed by:</a:t>
            </a:r>
            <a:endParaRPr lang="en-US" sz="3300" dirty="0"/>
          </a:p>
          <a:p>
            <a:pPr eaLnBrk="1" hangingPunct="1">
              <a:spcAft>
                <a:spcPct val="50000"/>
              </a:spcAft>
              <a:defRPr/>
            </a:pPr>
            <a:r>
              <a:rPr lang="en-US" sz="5400" dirty="0" smtClean="0">
                <a:solidFill>
                  <a:srgbClr val="FF0000"/>
                </a:solidFill>
              </a:rPr>
              <a:t>Friday, </a:t>
            </a:r>
            <a:r>
              <a:rPr lang="en-US" sz="5400" dirty="0" err="1" smtClean="0">
                <a:solidFill>
                  <a:srgbClr val="FF0000"/>
                </a:solidFill>
              </a:rPr>
              <a:t>Janurary</a:t>
            </a:r>
            <a:r>
              <a:rPr lang="en-US" sz="5400" dirty="0" smtClean="0">
                <a:solidFill>
                  <a:srgbClr val="FF0000"/>
                </a:solidFill>
              </a:rPr>
              <a:t> 29 </a:t>
            </a:r>
          </a:p>
          <a:p>
            <a:pPr eaLnBrk="1" hangingPunct="1">
              <a:spcAft>
                <a:spcPct val="50000"/>
              </a:spcAft>
              <a:defRPr/>
            </a:pPr>
            <a:r>
              <a:rPr lang="en-US" sz="3900" dirty="0" smtClean="0">
                <a:solidFill>
                  <a:schemeClr val="tx1"/>
                </a:solidFill>
              </a:rPr>
              <a:t>Return to your </a:t>
            </a:r>
            <a:r>
              <a:rPr lang="en-US" sz="3900" u="sng" dirty="0" smtClean="0">
                <a:solidFill>
                  <a:schemeClr val="tx1"/>
                </a:solidFill>
              </a:rPr>
              <a:t>Block 1</a:t>
            </a:r>
            <a:r>
              <a:rPr lang="en-US" sz="3900" dirty="0" smtClean="0">
                <a:solidFill>
                  <a:schemeClr val="tx1"/>
                </a:solidFill>
              </a:rPr>
              <a:t> Teachers</a:t>
            </a:r>
          </a:p>
        </p:txBody>
      </p:sp>
      <p:pic>
        <p:nvPicPr>
          <p:cNvPr id="40965" name="Picture 8" descr="http://www.writingseo.com/wp-content/uploads/2008/04/check-mark.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rot="900000">
            <a:off x="6491328" y="2795875"/>
            <a:ext cx="2866603" cy="2667724"/>
          </a:xfrm>
          <a:prstGeom prst="rect">
            <a:avLst/>
          </a:prstGeom>
          <a:noFill/>
          <a:ln w="9525">
            <a:noFill/>
            <a:miter lim="800000"/>
            <a:headEnd/>
            <a:tailEnd/>
          </a:ln>
        </p:spPr>
      </p:pic>
      <p:sp>
        <p:nvSpPr>
          <p:cNvPr id="6" name="Rectangle 5"/>
          <p:cNvSpPr>
            <a:spLocks noChangeArrowheads="1"/>
          </p:cNvSpPr>
          <p:nvPr/>
        </p:nvSpPr>
        <p:spPr bwMode="auto">
          <a:xfrm>
            <a:off x="279400" y="0"/>
            <a:ext cx="6616700" cy="1917700"/>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54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Due Date:</a:t>
            </a:r>
            <a:r>
              <a:rPr lang="en-US" sz="48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
            </a:r>
            <a:br>
              <a:rPr lang="en-US" sz="48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br>
            <a:r>
              <a:rPr lang="en-US" sz="44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Course Selection Sheets</a:t>
            </a:r>
            <a:endParaRPr lang="en-US" sz="28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endParaRPr>
          </a:p>
        </p:txBody>
      </p:sp>
    </p:spTree>
    <p:custDataLst>
      <p:tags r:id="rId1"/>
    </p:custData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6" descr="grad_pic_cover"/>
          <p:cNvPicPr>
            <a:picLocks noChangeAspect="1" noChangeArrowheads="1"/>
          </p:cNvPicPr>
          <p:nvPr/>
        </p:nvPicPr>
        <p:blipFill>
          <a:blip r:embed="rId3" cstate="print">
            <a:lum/>
          </a:blip>
          <a:srcRect l="4364" r="9137" b="10146"/>
          <a:stretch>
            <a:fillRect/>
          </a:stretch>
        </p:blipFill>
        <p:spPr bwMode="auto">
          <a:xfrm>
            <a:off x="344488" y="2187561"/>
            <a:ext cx="2970212" cy="2997214"/>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4101" name="Rectangle 2"/>
          <p:cNvSpPr>
            <a:spLocks noGrp="1" noChangeArrowheads="1"/>
          </p:cNvSpPr>
          <p:nvPr>
            <p:ph type="title"/>
          </p:nvPr>
        </p:nvSpPr>
        <p:spPr bwMode="auto">
          <a:xfrm>
            <a:off x="3725840" y="2868493"/>
            <a:ext cx="4803822" cy="1321370"/>
          </a:xfrm>
          <a:solidFill>
            <a:srgbClr val="FFFFCC"/>
          </a:solidFill>
          <a:ln>
            <a:miter lim="800000"/>
            <a:headEnd/>
            <a:tailEnd/>
          </a:ln>
          <a:scene3d>
            <a:camera prst="orthographicFront"/>
            <a:lightRig rig="threePt" dir="t"/>
          </a:scene3d>
          <a:sp3d>
            <a:bevelT/>
          </a:sp3d>
        </p:spPr>
        <p:txBody>
          <a:bodyPr vert="horz" wrap="square" lIns="91440" tIns="45720" rIns="91440" bIns="45720" numCol="1" anchor="t" anchorCtr="0" compatLnSpc="1">
            <a:prstTxWarp prst="textNoShape">
              <a:avLst/>
            </a:prstTxWarp>
            <a:normAutofit/>
          </a:bodyPr>
          <a:lstStyle/>
          <a:p>
            <a:pPr algn="ctr" eaLnBrk="1" hangingPunct="1">
              <a:defRPr/>
            </a:pPr>
            <a:r>
              <a:rPr lang="en-US" sz="3200" b="1" dirty="0" smtClean="0">
                <a:solidFill>
                  <a:schemeClr val="tx1"/>
                </a:solidFill>
                <a:latin typeface="Tahoma" pitchFamily="34" charset="0"/>
              </a:rPr>
              <a:t>plan</a:t>
            </a:r>
            <a:r>
              <a:rPr lang="en-US" sz="3200" dirty="0" smtClean="0">
                <a:solidFill>
                  <a:schemeClr val="tx1"/>
                </a:solidFill>
                <a:latin typeface="Tahoma" pitchFamily="34" charset="0"/>
              </a:rPr>
              <a:t> your courses </a:t>
            </a:r>
            <a:r>
              <a:rPr lang="en-US" sz="3200" b="1" dirty="0" smtClean="0">
                <a:solidFill>
                  <a:schemeClr val="tx1"/>
                </a:solidFill>
                <a:latin typeface="Tahoma" pitchFamily="34" charset="0"/>
              </a:rPr>
              <a:t>carefully</a:t>
            </a:r>
            <a:r>
              <a:rPr lang="en-US" sz="3200" dirty="0" smtClean="0">
                <a:solidFill>
                  <a:schemeClr val="tx1"/>
                </a:solidFill>
                <a:latin typeface="Tahoma" pitchFamily="34" charset="0"/>
              </a:rPr>
              <a:t>!</a:t>
            </a:r>
            <a:endParaRPr lang="en-US" sz="3200" dirty="0" smtClean="0"/>
          </a:p>
        </p:txBody>
      </p:sp>
      <p:sp>
        <p:nvSpPr>
          <p:cNvPr id="3078" name="Rectangle 5"/>
          <p:cNvSpPr>
            <a:spLocks noChangeArrowheads="1"/>
          </p:cNvSpPr>
          <p:nvPr/>
        </p:nvSpPr>
        <p:spPr bwMode="auto">
          <a:xfrm>
            <a:off x="0" y="5461000"/>
            <a:ext cx="9144000" cy="1397000"/>
          </a:xfrm>
          <a:prstGeom prst="rect">
            <a:avLst/>
          </a:prstGeom>
          <a:solidFill>
            <a:schemeClr val="tx1"/>
          </a:solidFill>
          <a:ln w="9525">
            <a:noFill/>
            <a:miter lim="800000"/>
            <a:headEnd/>
            <a:tailEnd/>
          </a:ln>
        </p:spPr>
        <p:txBody>
          <a:bodyPr/>
          <a:lstStyle/>
          <a:p>
            <a:pPr algn="r"/>
            <a:r>
              <a:rPr lang="en-US" sz="3600" dirty="0">
                <a:solidFill>
                  <a:schemeClr val="bg1"/>
                </a:solidFill>
                <a:latin typeface="Times New Roman" pitchFamily="18" charset="0"/>
              </a:rPr>
              <a:t>“Destiny is </a:t>
            </a:r>
            <a:r>
              <a:rPr lang="en-US" sz="3600" u="sng" dirty="0">
                <a:solidFill>
                  <a:schemeClr val="bg1"/>
                </a:solidFill>
                <a:latin typeface="Times New Roman" pitchFamily="18" charset="0"/>
              </a:rPr>
              <a:t>not</a:t>
            </a:r>
            <a:r>
              <a:rPr lang="en-US" sz="3600" dirty="0">
                <a:solidFill>
                  <a:schemeClr val="bg1"/>
                </a:solidFill>
                <a:latin typeface="Times New Roman" pitchFamily="18" charset="0"/>
              </a:rPr>
              <a:t> a matter of chance</a:t>
            </a:r>
            <a:br>
              <a:rPr lang="en-US" sz="3600" dirty="0">
                <a:solidFill>
                  <a:schemeClr val="bg1"/>
                </a:solidFill>
                <a:latin typeface="Times New Roman" pitchFamily="18" charset="0"/>
              </a:rPr>
            </a:br>
            <a:r>
              <a:rPr lang="en-US" sz="3600" dirty="0">
                <a:solidFill>
                  <a:schemeClr val="bg1"/>
                </a:solidFill>
                <a:latin typeface="Times New Roman" pitchFamily="18" charset="0"/>
              </a:rPr>
              <a:t> it is a </a:t>
            </a:r>
            <a:r>
              <a:rPr lang="en-US" sz="3600" b="1" dirty="0">
                <a:solidFill>
                  <a:srgbClr val="FF9900"/>
                </a:solidFill>
                <a:latin typeface="Times New Roman" pitchFamily="18" charset="0"/>
              </a:rPr>
              <a:t>matter of</a:t>
            </a:r>
            <a:r>
              <a:rPr lang="en-US" sz="3600" dirty="0">
                <a:solidFill>
                  <a:schemeClr val="bg1"/>
                </a:solidFill>
                <a:latin typeface="Times New Roman" pitchFamily="18" charset="0"/>
              </a:rPr>
              <a:t> </a:t>
            </a:r>
            <a:r>
              <a:rPr lang="en-US" sz="3600" b="1" dirty="0">
                <a:solidFill>
                  <a:srgbClr val="FF9900"/>
                </a:solidFill>
                <a:latin typeface="Times New Roman" pitchFamily="18" charset="0"/>
              </a:rPr>
              <a:t>choice</a:t>
            </a:r>
            <a:r>
              <a:rPr lang="en-US" sz="3600" dirty="0">
                <a:solidFill>
                  <a:schemeClr val="bg1"/>
                </a:solidFill>
                <a:latin typeface="Times New Roman" pitchFamily="18" charset="0"/>
              </a:rPr>
              <a:t>.”   </a:t>
            </a:r>
            <a:r>
              <a:rPr lang="en-US" i="1" dirty="0">
                <a:solidFill>
                  <a:schemeClr val="bg1"/>
                </a:solidFill>
                <a:latin typeface="Times New Roman" pitchFamily="18" charset="0"/>
              </a:rPr>
              <a:t>anonymous</a:t>
            </a:r>
            <a:r>
              <a:rPr lang="en-US" sz="4400" dirty="0">
                <a:solidFill>
                  <a:schemeClr val="bg1"/>
                </a:solidFill>
                <a:latin typeface="Times New Roman" pitchFamily="18" charset="0"/>
              </a:rPr>
              <a:t> </a:t>
            </a:r>
          </a:p>
        </p:txBody>
      </p:sp>
      <p:sp>
        <p:nvSpPr>
          <p:cNvPr id="10" name="Rectangle 9"/>
          <p:cNvSpPr>
            <a:spLocks noChangeArrowheads="1"/>
          </p:cNvSpPr>
          <p:nvPr/>
        </p:nvSpPr>
        <p:spPr bwMode="auto">
          <a:xfrm>
            <a:off x="279400" y="0"/>
            <a:ext cx="6616700" cy="1917700"/>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4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Your Gleneagle years are exciting and crucial years…</a:t>
            </a:r>
            <a:endParaRPr lang="en-US"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endParaRPr>
          </a:p>
        </p:txBody>
      </p:sp>
    </p:spTree>
    <p:custDataLst>
      <p:tags r:id="rId1"/>
    </p:custData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idx="1"/>
          </p:nvPr>
        </p:nvSpPr>
        <p:spPr>
          <a:xfrm>
            <a:off x="279400" y="3160069"/>
            <a:ext cx="8646235" cy="3513688"/>
          </a:xfrm>
          <a:noFill/>
          <a:scene3d>
            <a:camera prst="orthographicFront"/>
            <a:lightRig rig="threePt" dir="t"/>
          </a:scene3d>
          <a:sp3d>
            <a:bevelT/>
          </a:sp3d>
        </p:spPr>
        <p:txBody>
          <a:bodyPr/>
          <a:lstStyle/>
          <a:p>
            <a:pPr marL="0" indent="0" eaLnBrk="1" hangingPunct="1">
              <a:lnSpc>
                <a:spcPct val="90000"/>
              </a:lnSpc>
              <a:spcAft>
                <a:spcPct val="20000"/>
              </a:spcAft>
              <a:buFontTx/>
              <a:buNone/>
              <a:tabLst>
                <a:tab pos="3683000" algn="l"/>
              </a:tabLst>
            </a:pPr>
            <a:r>
              <a:rPr lang="en-US" b="1" dirty="0" smtClean="0">
                <a:latin typeface="Tahoma" pitchFamily="34" charset="0"/>
              </a:rPr>
              <a:t>Mr. Areshenko 	</a:t>
            </a:r>
            <a:r>
              <a:rPr lang="en-US" sz="2000" u="sng" dirty="0" smtClean="0">
                <a:latin typeface="Tahoma" pitchFamily="34" charset="0"/>
              </a:rPr>
              <a:t>jareshenko@sd43.bc.ca</a:t>
            </a:r>
            <a:r>
              <a:rPr lang="en-US" dirty="0" smtClean="0">
                <a:latin typeface="Tahoma" pitchFamily="34" charset="0"/>
              </a:rPr>
              <a:t>		</a:t>
            </a:r>
            <a:r>
              <a:rPr lang="en-US" b="1" dirty="0" smtClean="0">
                <a:latin typeface="Tahoma" pitchFamily="34" charset="0"/>
              </a:rPr>
              <a:t>A - H</a:t>
            </a:r>
          </a:p>
          <a:p>
            <a:pPr marL="0" indent="0">
              <a:lnSpc>
                <a:spcPct val="90000"/>
              </a:lnSpc>
              <a:spcAft>
                <a:spcPct val="20000"/>
              </a:spcAft>
              <a:buNone/>
              <a:tabLst>
                <a:tab pos="3683000" algn="l"/>
              </a:tabLst>
            </a:pPr>
            <a:r>
              <a:rPr lang="en-US" b="1" dirty="0" smtClean="0">
                <a:latin typeface="Tahoma" pitchFamily="34" charset="0"/>
              </a:rPr>
              <a:t>Mrs. Johal 	</a:t>
            </a:r>
            <a:r>
              <a:rPr lang="en-US" sz="2000" u="sng" dirty="0" smtClean="0">
                <a:latin typeface="Tahoma" pitchFamily="34" charset="0"/>
              </a:rPr>
              <a:t>bjohal@sd43.bc.ca</a:t>
            </a:r>
            <a:r>
              <a:rPr lang="en-US" b="1" dirty="0" smtClean="0">
                <a:latin typeface="Tahoma" pitchFamily="34" charset="0"/>
              </a:rPr>
              <a:t>	</a:t>
            </a:r>
            <a:r>
              <a:rPr lang="en-US" dirty="0" smtClean="0">
                <a:latin typeface="Tahoma" pitchFamily="34" charset="0"/>
              </a:rPr>
              <a:t>	</a:t>
            </a:r>
            <a:r>
              <a:rPr lang="en-US" b="1" dirty="0" smtClean="0">
                <a:latin typeface="Tahoma" pitchFamily="34" charset="0"/>
              </a:rPr>
              <a:t>I - O</a:t>
            </a:r>
          </a:p>
          <a:p>
            <a:pPr marL="0" indent="0" eaLnBrk="1" hangingPunct="1">
              <a:lnSpc>
                <a:spcPct val="90000"/>
              </a:lnSpc>
              <a:buFontTx/>
              <a:buNone/>
              <a:tabLst>
                <a:tab pos="3683000" algn="l"/>
              </a:tabLst>
            </a:pPr>
            <a:r>
              <a:rPr lang="en-US" b="1" dirty="0" smtClean="0">
                <a:latin typeface="Tahoma" pitchFamily="34" charset="0"/>
              </a:rPr>
              <a:t>Mrs. Martin 	</a:t>
            </a:r>
            <a:r>
              <a:rPr lang="en-US" sz="2000" u="sng" dirty="0" smtClean="0">
                <a:latin typeface="Tahoma" pitchFamily="34" charset="0"/>
              </a:rPr>
              <a:t>smartin@sd43.bc.ca</a:t>
            </a:r>
            <a:r>
              <a:rPr lang="en-US" b="1" dirty="0" smtClean="0">
                <a:latin typeface="Tahoma" pitchFamily="34" charset="0"/>
              </a:rPr>
              <a:t>	</a:t>
            </a:r>
            <a:r>
              <a:rPr lang="en-US" dirty="0" smtClean="0">
                <a:latin typeface="Tahoma" pitchFamily="34" charset="0"/>
              </a:rPr>
              <a:t>	</a:t>
            </a:r>
            <a:r>
              <a:rPr lang="en-US" b="1" dirty="0" smtClean="0">
                <a:latin typeface="Tahoma" pitchFamily="34" charset="0"/>
              </a:rPr>
              <a:t>P - Z</a:t>
            </a:r>
          </a:p>
          <a:p>
            <a:pPr marL="0" indent="0" eaLnBrk="1" hangingPunct="1">
              <a:lnSpc>
                <a:spcPct val="90000"/>
              </a:lnSpc>
              <a:spcBef>
                <a:spcPts val="1800"/>
              </a:spcBef>
              <a:buFontTx/>
              <a:buNone/>
            </a:pPr>
            <a:r>
              <a:rPr lang="en-US" b="1" dirty="0" smtClean="0">
                <a:latin typeface="Tahoma" pitchFamily="34" charset="0"/>
              </a:rPr>
              <a:t>Ms. Horvath</a:t>
            </a:r>
            <a:r>
              <a:rPr lang="en-US" sz="2800" b="1" dirty="0" smtClean="0">
                <a:latin typeface="Tahoma" pitchFamily="34" charset="0"/>
              </a:rPr>
              <a:t>		</a:t>
            </a:r>
            <a:r>
              <a:rPr lang="en-US" sz="2000" dirty="0" smtClean="0">
                <a:solidFill>
                  <a:schemeClr val="tx1"/>
                </a:solidFill>
                <a:latin typeface="Tahoma" pitchFamily="34" charset="0"/>
                <a:hlinkClick r:id="rId3"/>
              </a:rPr>
              <a:t>jhorvath@sd43.bc.ca</a:t>
            </a:r>
            <a:endParaRPr lang="en-US" sz="2000" dirty="0" smtClean="0">
              <a:solidFill>
                <a:schemeClr val="tx1"/>
              </a:solidFill>
              <a:latin typeface="Tahoma" pitchFamily="34" charset="0"/>
            </a:endParaRPr>
          </a:p>
          <a:p>
            <a:pPr marL="0" indent="0" eaLnBrk="1" hangingPunct="1">
              <a:lnSpc>
                <a:spcPct val="90000"/>
              </a:lnSpc>
              <a:spcBef>
                <a:spcPts val="1800"/>
              </a:spcBef>
              <a:buFontTx/>
              <a:buNone/>
            </a:pPr>
            <a:r>
              <a:rPr lang="en-US" sz="2800" dirty="0">
                <a:latin typeface="Tahoma" pitchFamily="34" charset="0"/>
              </a:rPr>
              <a:t>	</a:t>
            </a:r>
            <a:r>
              <a:rPr lang="en-US" sz="2800" dirty="0" smtClean="0">
                <a:latin typeface="Tahoma" pitchFamily="34" charset="0"/>
              </a:rPr>
              <a:t>			Work </a:t>
            </a:r>
            <a:r>
              <a:rPr lang="en-US" sz="2800" dirty="0" err="1" smtClean="0">
                <a:latin typeface="Tahoma" pitchFamily="34" charset="0"/>
              </a:rPr>
              <a:t>Exp</a:t>
            </a:r>
            <a:r>
              <a:rPr lang="en-US" sz="2800" dirty="0" smtClean="0">
                <a:latin typeface="Tahoma" pitchFamily="34" charset="0"/>
              </a:rPr>
              <a:t>, DPA, ACE-IT &amp; GT</a:t>
            </a:r>
          </a:p>
        </p:txBody>
      </p:sp>
      <p:sp>
        <p:nvSpPr>
          <p:cNvPr id="41988" name="Rectangle 4"/>
          <p:cNvSpPr>
            <a:spLocks noChangeArrowheads="1"/>
          </p:cNvSpPr>
          <p:nvPr/>
        </p:nvSpPr>
        <p:spPr bwMode="auto">
          <a:xfrm>
            <a:off x="95534" y="2306101"/>
            <a:ext cx="8952931" cy="523220"/>
          </a:xfrm>
          <a:prstGeom prst="rect">
            <a:avLst/>
          </a:prstGeom>
          <a:solidFill>
            <a:srgbClr val="FFFFCC"/>
          </a:solidFill>
          <a:ln w="9525">
            <a:noFill/>
            <a:miter lim="800000"/>
            <a:headEnd/>
            <a:tailEnd/>
          </a:ln>
          <a:scene3d>
            <a:camera prst="orthographicFront"/>
            <a:lightRig rig="threePt" dir="t"/>
          </a:scene3d>
          <a:sp3d>
            <a:bevelT/>
          </a:sp3d>
        </p:spPr>
        <p:txBody>
          <a:bodyPr wrap="square">
            <a:spAutoFit/>
          </a:bodyPr>
          <a:lstStyle/>
          <a:p>
            <a:r>
              <a:rPr lang="en-US" sz="2800" dirty="0" smtClean="0">
                <a:latin typeface="Tahoma" pitchFamily="34" charset="0"/>
              </a:rPr>
              <a:t>Access our </a:t>
            </a:r>
            <a:r>
              <a:rPr lang="en-US" sz="2800" b="1" dirty="0" smtClean="0">
                <a:latin typeface="Tahoma" pitchFamily="34" charset="0"/>
              </a:rPr>
              <a:t>Course Selection Booklet</a:t>
            </a:r>
            <a:r>
              <a:rPr lang="en-US" sz="2800" dirty="0" smtClean="0">
                <a:latin typeface="Tahoma" pitchFamily="34" charset="0"/>
              </a:rPr>
              <a:t>: gleneagle.org </a:t>
            </a:r>
            <a:endParaRPr lang="en-US" sz="2800" dirty="0">
              <a:latin typeface="Tahoma" pitchFamily="34" charset="0"/>
            </a:endParaRPr>
          </a:p>
        </p:txBody>
      </p:sp>
      <p:sp>
        <p:nvSpPr>
          <p:cNvPr id="6" name="Rectangle 5"/>
          <p:cNvSpPr>
            <a:spLocks noChangeArrowheads="1"/>
          </p:cNvSpPr>
          <p:nvPr/>
        </p:nvSpPr>
        <p:spPr bwMode="auto">
          <a:xfrm>
            <a:off x="279400" y="0"/>
            <a:ext cx="6616700" cy="1917700"/>
          </a:xfrm>
          <a:prstGeom prst="rect">
            <a:avLst/>
          </a:prstGeom>
          <a:noFill/>
          <a:ln w="9525">
            <a:noFill/>
            <a:miter lim="800000"/>
            <a:headEnd/>
            <a:tailEnd/>
          </a:ln>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54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Counsellors:</a:t>
            </a:r>
            <a:r>
              <a:rPr lang="en-US" sz="48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
            </a:r>
            <a:br>
              <a:rPr lang="en-US" sz="48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br>
            <a:r>
              <a:rPr lang="en-US" sz="44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Questions &amp; Information</a:t>
            </a:r>
            <a:endParaRPr lang="en-US" sz="28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endParaRPr>
          </a:p>
        </p:txBody>
      </p:sp>
    </p:spTree>
    <p:custDataLst>
      <p:tags r:id="rId1"/>
    </p:custData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5"/>
          <p:cNvSpPr>
            <a:spLocks noChangeArrowheads="1"/>
          </p:cNvSpPr>
          <p:nvPr/>
        </p:nvSpPr>
        <p:spPr bwMode="auto">
          <a:xfrm>
            <a:off x="203200" y="0"/>
            <a:ext cx="8940800" cy="1917700"/>
          </a:xfrm>
          <a:prstGeom prst="rect">
            <a:avLst/>
          </a:prstGeom>
          <a:noFill/>
          <a:ln w="9525">
            <a:noFill/>
            <a:miter lim="800000"/>
            <a:headEnd/>
            <a:tailEnd/>
          </a:ln>
          <a:effectLst>
            <a:outerShdw dist="35921" dir="2700000" algn="ctr" rotWithShape="0">
              <a:schemeClr val="bg1"/>
            </a:outerShdw>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Thank you</a:t>
            </a:r>
            <a:endParaRPr lang="en-US" sz="6000" b="1" spc="50" dirty="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endParaRPr>
          </a:p>
        </p:txBody>
      </p:sp>
      <p:pic>
        <p:nvPicPr>
          <p:cNvPr id="2" name="Picture 1"/>
          <p:cNvPicPr>
            <a:picLocks noChangeAspect="1" noChangeArrowheads="1"/>
          </p:cNvPicPr>
          <p:nvPr/>
        </p:nvPicPr>
        <p:blipFill>
          <a:blip r:embed="rId3" cstate="print"/>
          <a:srcRect l="7608" b="30651"/>
          <a:stretch>
            <a:fillRect/>
          </a:stretch>
        </p:blipFill>
        <p:spPr bwMode="auto">
          <a:xfrm rot="21397568">
            <a:off x="1662697" y="2402832"/>
            <a:ext cx="6021804" cy="3326162"/>
          </a:xfrm>
          <a:prstGeom prst="rect">
            <a:avLst/>
          </a:prstGeom>
          <a:solidFill>
            <a:srgbClr val="FFFFFF">
              <a:shade val="85000"/>
            </a:srgbClr>
          </a:solidFill>
          <a:ln w="88900" cap="sq">
            <a:solidFill>
              <a:srgbClr val="FF99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88900"/>
            <a:contourClr>
              <a:srgbClr val="FFFFFF"/>
            </a:contourClr>
          </a:sp3d>
        </p:spPr>
      </p:pic>
    </p:spTree>
    <p:custDataLst>
      <p:tags r:id="rId1"/>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8"/>
          <p:cNvSpPr>
            <a:spLocks noGrp="1" noChangeArrowheads="1"/>
          </p:cNvSpPr>
          <p:nvPr>
            <p:ph idx="1"/>
          </p:nvPr>
        </p:nvSpPr>
        <p:spPr>
          <a:xfrm>
            <a:off x="1207823" y="2231600"/>
            <a:ext cx="7403914" cy="4421876"/>
          </a:xfrm>
          <a:solidFill>
            <a:srgbClr val="FFFFCC"/>
          </a:solidFill>
          <a:scene3d>
            <a:camera prst="orthographicFront"/>
            <a:lightRig rig="threePt" dir="t"/>
          </a:scene3d>
          <a:sp3d>
            <a:bevelT/>
          </a:sp3d>
        </p:spPr>
        <p:txBody>
          <a:bodyPr/>
          <a:lstStyle/>
          <a:p>
            <a:pPr marL="0" indent="0" eaLnBrk="1" hangingPunct="1">
              <a:spcAft>
                <a:spcPts val="1800"/>
              </a:spcAft>
              <a:buNone/>
            </a:pPr>
            <a:r>
              <a:rPr lang="en-US" u="sng" dirty="0"/>
              <a:t>Grade </a:t>
            </a:r>
            <a:r>
              <a:rPr lang="en-US" u="sng" dirty="0" smtClean="0"/>
              <a:t>10  </a:t>
            </a:r>
            <a:r>
              <a:rPr lang="en-US" u="sng" dirty="0"/>
              <a:t>Math Options:</a:t>
            </a:r>
          </a:p>
          <a:p>
            <a:pPr>
              <a:lnSpc>
                <a:spcPct val="80000"/>
              </a:lnSpc>
              <a:buNone/>
            </a:pPr>
            <a:endParaRPr lang="en-US" sz="2400" dirty="0" smtClean="0">
              <a:latin typeface="Tahoma" pitchFamily="34" charset="0"/>
            </a:endParaRPr>
          </a:p>
          <a:p>
            <a:pPr>
              <a:lnSpc>
                <a:spcPct val="80000"/>
              </a:lnSpc>
              <a:buNone/>
            </a:pPr>
            <a:r>
              <a:rPr lang="en-US" sz="2400" dirty="0" smtClean="0">
                <a:latin typeface="Tahoma" pitchFamily="34" charset="0"/>
              </a:rPr>
              <a:t>Foundations &amp; Pre-Calculus 10 		</a:t>
            </a:r>
            <a:r>
              <a:rPr lang="en-US" sz="2000" dirty="0" smtClean="0">
                <a:latin typeface="Tahoma" pitchFamily="34" charset="0"/>
              </a:rPr>
              <a:t>(academic)</a:t>
            </a:r>
          </a:p>
          <a:p>
            <a:pPr>
              <a:lnSpc>
                <a:spcPct val="80000"/>
              </a:lnSpc>
              <a:buNone/>
            </a:pPr>
            <a:endParaRPr lang="en-US" sz="2400" dirty="0">
              <a:latin typeface="Tahoma" pitchFamily="34" charset="0"/>
            </a:endParaRPr>
          </a:p>
          <a:p>
            <a:pPr>
              <a:lnSpc>
                <a:spcPct val="80000"/>
              </a:lnSpc>
              <a:buNone/>
            </a:pPr>
            <a:r>
              <a:rPr lang="en-US" sz="2400" dirty="0" smtClean="0">
                <a:latin typeface="Tahoma" pitchFamily="34" charset="0"/>
              </a:rPr>
              <a:t>Foundations &amp; Pre-Cal 10 </a:t>
            </a:r>
            <a:r>
              <a:rPr lang="en-US" sz="2400" dirty="0" err="1" smtClean="0">
                <a:latin typeface="Tahoma" pitchFamily="34" charset="0"/>
              </a:rPr>
              <a:t>Honours</a:t>
            </a:r>
            <a:r>
              <a:rPr lang="en-US" sz="2400" dirty="0" smtClean="0">
                <a:latin typeface="Tahoma" pitchFamily="34" charset="0"/>
              </a:rPr>
              <a:t> 	</a:t>
            </a:r>
            <a:r>
              <a:rPr lang="en-US" sz="2000" dirty="0" smtClean="0">
                <a:latin typeface="Tahoma" pitchFamily="34" charset="0"/>
              </a:rPr>
              <a:t>(accelerated) </a:t>
            </a:r>
            <a:r>
              <a:rPr lang="en-US" sz="2400" dirty="0" smtClean="0">
                <a:latin typeface="Tahoma" pitchFamily="34" charset="0"/>
              </a:rPr>
              <a:t>						 </a:t>
            </a:r>
            <a:endParaRPr lang="en-US" sz="2400" dirty="0">
              <a:latin typeface="Tahoma" pitchFamily="34" charset="0"/>
            </a:endParaRPr>
          </a:p>
          <a:p>
            <a:pPr>
              <a:lnSpc>
                <a:spcPct val="80000"/>
              </a:lnSpc>
              <a:buNone/>
            </a:pPr>
            <a:r>
              <a:rPr lang="en-US" sz="2400" dirty="0" smtClean="0">
                <a:latin typeface="Tahoma" pitchFamily="34" charset="0"/>
              </a:rPr>
              <a:t>Apprenticeship </a:t>
            </a:r>
            <a:r>
              <a:rPr lang="en-US" sz="2400" dirty="0">
                <a:latin typeface="Tahoma" pitchFamily="34" charset="0"/>
              </a:rPr>
              <a:t>&amp; Workplace Math </a:t>
            </a:r>
            <a:r>
              <a:rPr lang="en-US" sz="2400" dirty="0" smtClean="0">
                <a:latin typeface="Tahoma" pitchFamily="34" charset="0"/>
              </a:rPr>
              <a:t>10	 </a:t>
            </a:r>
            <a:r>
              <a:rPr lang="en-US" sz="2000" dirty="0" smtClean="0">
                <a:latin typeface="Tahoma" pitchFamily="34" charset="0"/>
              </a:rPr>
              <a:t>(practical)</a:t>
            </a:r>
          </a:p>
        </p:txBody>
      </p:sp>
      <p:sp>
        <p:nvSpPr>
          <p:cNvPr id="9" name="Rectangle 8"/>
          <p:cNvSpPr>
            <a:spLocks noChangeArrowheads="1"/>
          </p:cNvSpPr>
          <p:nvPr/>
        </p:nvSpPr>
        <p:spPr bwMode="auto">
          <a:xfrm>
            <a:off x="203200" y="0"/>
            <a:ext cx="8940800" cy="1917700"/>
          </a:xfrm>
          <a:prstGeom prst="rect">
            <a:avLst/>
          </a:prstGeom>
          <a:noFill/>
          <a:ln w="9525">
            <a:noFill/>
            <a:miter lim="800000"/>
            <a:headEnd/>
            <a:tailEnd/>
          </a:ln>
          <a:effectLst>
            <a:outerShdw dist="35921" dir="2700000" algn="ctr" rotWithShape="0">
              <a:schemeClr val="bg1"/>
            </a:outerShdw>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Math</a:t>
            </a:r>
          </a:p>
          <a:p>
            <a:pPr>
              <a:defRPr/>
            </a:pP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Options</a:t>
            </a:r>
            <a:endParaRPr lang="en-US" sz="6000" b="1" spc="50" dirty="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endParaRPr>
          </a:p>
        </p:txBody>
      </p:sp>
      <p:sp>
        <p:nvSpPr>
          <p:cNvPr id="5" name="Rectangle 9"/>
          <p:cNvSpPr txBox="1">
            <a:spLocks noChangeArrowheads="1"/>
          </p:cNvSpPr>
          <p:nvPr/>
        </p:nvSpPr>
        <p:spPr bwMode="auto">
          <a:xfrm rot="16200000">
            <a:off x="-1652898" y="4041991"/>
            <a:ext cx="4421875" cy="801095"/>
          </a:xfrm>
          <a:prstGeom prst="rect">
            <a:avLst/>
          </a:prstGeom>
          <a:solidFill>
            <a:srgbClr val="FF9900"/>
          </a:solidFill>
          <a:ln w="9525">
            <a:noFill/>
            <a:miter lim="800000"/>
            <a:headEnd/>
            <a:tailEnd/>
          </a:ln>
          <a:scene3d>
            <a:camera prst="orthographicFront"/>
            <a:lightRig rig="threePt" dir="t"/>
          </a:scene3d>
          <a:sp3d>
            <a:bevelT w="139700" h="139700" prst="divot"/>
          </a:sp3d>
        </p:spPr>
        <p:txBody>
          <a:bodyPr vert="horz" wrap="square" lIns="91440" tIns="45720" rIns="91440" bIns="45720" numCol="1" anchor="t" anchorCtr="0" compatLnSpc="1">
            <a:prstTxWarp prst="textNoShape">
              <a:avLst/>
            </a:prstTxWarp>
          </a:bodyPr>
          <a:lstStyle>
            <a:defPPr>
              <a:defRPr lang="en-US"/>
            </a:defPPr>
            <a:lvl1pPr marL="0" indent="0" algn="ctr" eaLnBrk="1" hangingPunct="1">
              <a:lnSpc>
                <a:spcPct val="90000"/>
              </a:lnSpc>
              <a:spcBef>
                <a:spcPct val="20000"/>
              </a:spcBef>
              <a:buFontTx/>
              <a:buNone/>
              <a:defRPr sz="4800">
                <a:solidFill>
                  <a:schemeClr val="bg1"/>
                </a:solidFill>
                <a:latin typeface="Helvetica" pitchFamily="34" charset="0"/>
              </a:defRPr>
            </a:lvl1pPr>
            <a:lvl2pPr marL="742950" indent="-285750" eaLnBrk="0" hangingPunct="0">
              <a:spcBef>
                <a:spcPct val="20000"/>
              </a:spcBef>
              <a:buChar char="–"/>
              <a:defRPr sz="2800">
                <a:latin typeface="+mn-lt"/>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fontAlgn="base">
              <a:spcBef>
                <a:spcPct val="20000"/>
              </a:spcBef>
              <a:spcAft>
                <a:spcPct val="0"/>
              </a:spcAft>
              <a:buChar char="»"/>
              <a:defRPr sz="2000">
                <a:latin typeface="+mn-lt"/>
              </a:defRPr>
            </a:lvl6pPr>
            <a:lvl7pPr marL="2971800" indent="-228600" fontAlgn="base">
              <a:spcBef>
                <a:spcPct val="20000"/>
              </a:spcBef>
              <a:spcAft>
                <a:spcPct val="0"/>
              </a:spcAft>
              <a:buChar char="»"/>
              <a:defRPr sz="2000">
                <a:latin typeface="+mn-lt"/>
              </a:defRPr>
            </a:lvl7pPr>
            <a:lvl8pPr marL="3429000" indent="-228600" fontAlgn="base">
              <a:spcBef>
                <a:spcPct val="20000"/>
              </a:spcBef>
              <a:spcAft>
                <a:spcPct val="0"/>
              </a:spcAft>
              <a:buChar char="»"/>
              <a:defRPr sz="2000">
                <a:latin typeface="+mn-lt"/>
              </a:defRPr>
            </a:lvl8pPr>
            <a:lvl9pPr marL="3886200" indent="-228600" fontAlgn="base">
              <a:spcBef>
                <a:spcPct val="20000"/>
              </a:spcBef>
              <a:spcAft>
                <a:spcPct val="0"/>
              </a:spcAft>
              <a:buChar char="»"/>
              <a:defRPr sz="2000">
                <a:latin typeface="+mn-lt"/>
              </a:defRPr>
            </a:lvl9pPr>
          </a:lstStyle>
          <a:p>
            <a:r>
              <a:rPr lang="en-US" dirty="0"/>
              <a:t>MUST </a:t>
            </a:r>
            <a:r>
              <a:rPr lang="en-US" dirty="0" smtClean="0"/>
              <a:t>HAVE</a:t>
            </a:r>
            <a:endParaRPr lang="en-US" dirty="0"/>
          </a:p>
        </p:txBody>
      </p:sp>
      <p:pic>
        <p:nvPicPr>
          <p:cNvPr id="68610" name="Picture 2" descr="http://www.currybear.com/wordpress/wp-content/uploads/2007/01/find_x_lol.jpg"/>
          <p:cNvPicPr>
            <a:picLocks noChangeAspect="1" noChangeArrowheads="1"/>
          </p:cNvPicPr>
          <p:nvPr/>
        </p:nvPicPr>
        <p:blipFill rotWithShape="1">
          <a:blip r:embed="rId3">
            <a:extLst>
              <a:ext uri="{28A0092B-C50C-407E-A947-70E740481C1C}">
                <a14:useLocalDpi xmlns:a14="http://schemas.microsoft.com/office/drawing/2010/main" val="0"/>
              </a:ext>
            </a:extLst>
          </a:blip>
          <a:srcRect l="3499" t="4384" r="7404" b="7797"/>
          <a:stretch/>
        </p:blipFill>
        <p:spPr bwMode="auto">
          <a:xfrm>
            <a:off x="6714698" y="40944"/>
            <a:ext cx="2388358" cy="1852196"/>
          </a:xfrm>
          <a:prstGeom prst="rect">
            <a:avLst/>
          </a:prstGeom>
          <a:ln w="3175">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772848" y="366877"/>
            <a:ext cx="1801504" cy="1200329"/>
          </a:xfrm>
          <a:prstGeom prst="rect">
            <a:avLst/>
          </a:prstGeom>
          <a:noFill/>
        </p:spPr>
        <p:txBody>
          <a:bodyPr wrap="square" rtlCol="0">
            <a:spAutoFit/>
          </a:bodyPr>
          <a:lstStyle/>
          <a:p>
            <a:r>
              <a:rPr lang="en-US" sz="7200" b="1" dirty="0" smtClean="0">
                <a:solidFill>
                  <a:schemeClr val="bg1"/>
                </a:solidFill>
                <a:latin typeface="Arial Black" pitchFamily="34" charset="0"/>
              </a:rPr>
              <a:t>10</a:t>
            </a:r>
            <a:endParaRPr lang="en-US" sz="7200" b="1" dirty="0">
              <a:solidFill>
                <a:schemeClr val="bg1"/>
              </a:solidFill>
              <a:latin typeface="Arial Black" pitchFamily="34" charset="0"/>
            </a:endParaRPr>
          </a:p>
        </p:txBody>
      </p:sp>
    </p:spTree>
    <p:custDataLst>
      <p:tags r:id="rId1"/>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8"/>
          <p:cNvSpPr>
            <a:spLocks noGrp="1" noChangeArrowheads="1"/>
          </p:cNvSpPr>
          <p:nvPr>
            <p:ph idx="1"/>
          </p:nvPr>
        </p:nvSpPr>
        <p:spPr>
          <a:xfrm>
            <a:off x="1651378" y="2186825"/>
            <a:ext cx="6960359" cy="4360269"/>
          </a:xfrm>
          <a:solidFill>
            <a:srgbClr val="FFFFCC"/>
          </a:solidFill>
          <a:scene3d>
            <a:camera prst="orthographicFront"/>
            <a:lightRig rig="threePt" dir="t"/>
          </a:scene3d>
          <a:sp3d>
            <a:bevelT/>
          </a:sp3d>
        </p:spPr>
        <p:txBody>
          <a:bodyPr/>
          <a:lstStyle/>
          <a:p>
            <a:pPr marL="0" indent="0" eaLnBrk="1" hangingPunct="1">
              <a:spcAft>
                <a:spcPts val="1800"/>
              </a:spcAft>
              <a:buNone/>
            </a:pPr>
            <a:r>
              <a:rPr lang="en-US" u="sng" dirty="0" smtClean="0"/>
              <a:t>Grade 11 Math Options:</a:t>
            </a:r>
          </a:p>
          <a:p>
            <a:pPr>
              <a:lnSpc>
                <a:spcPct val="80000"/>
              </a:lnSpc>
              <a:buNone/>
            </a:pPr>
            <a:endParaRPr lang="en-US" sz="2400" dirty="0" smtClean="0">
              <a:latin typeface="Tahoma" pitchFamily="34" charset="0"/>
            </a:endParaRPr>
          </a:p>
          <a:p>
            <a:pPr>
              <a:lnSpc>
                <a:spcPct val="80000"/>
              </a:lnSpc>
              <a:buNone/>
            </a:pPr>
            <a:r>
              <a:rPr lang="en-US" sz="2400" dirty="0">
                <a:latin typeface="Tahoma" pitchFamily="34" charset="0"/>
              </a:rPr>
              <a:t>Pre-Calculus </a:t>
            </a:r>
            <a:r>
              <a:rPr lang="en-US" sz="2400" dirty="0" smtClean="0">
                <a:latin typeface="Tahoma" pitchFamily="34" charset="0"/>
              </a:rPr>
              <a:t>11 </a:t>
            </a:r>
            <a:r>
              <a:rPr lang="en-US" sz="2400" dirty="0" smtClean="0">
                <a:solidFill>
                  <a:srgbClr val="0000FF"/>
                </a:solidFill>
                <a:latin typeface="Tahoma" pitchFamily="34" charset="0"/>
              </a:rPr>
              <a:t>(academic math) </a:t>
            </a:r>
          </a:p>
          <a:p>
            <a:pPr>
              <a:lnSpc>
                <a:spcPct val="80000"/>
              </a:lnSpc>
              <a:buNone/>
            </a:pPr>
            <a:endParaRPr lang="en-US" sz="2400" dirty="0">
              <a:latin typeface="Tahoma" pitchFamily="34" charset="0"/>
            </a:endParaRPr>
          </a:p>
          <a:p>
            <a:pPr>
              <a:lnSpc>
                <a:spcPct val="80000"/>
              </a:lnSpc>
              <a:buNone/>
            </a:pPr>
            <a:r>
              <a:rPr lang="en-US" sz="2400" dirty="0" smtClean="0">
                <a:latin typeface="Tahoma" pitchFamily="34" charset="0"/>
              </a:rPr>
              <a:t>Foundations </a:t>
            </a:r>
            <a:r>
              <a:rPr lang="en-US" sz="2400" dirty="0">
                <a:latin typeface="Tahoma" pitchFamily="34" charset="0"/>
              </a:rPr>
              <a:t>of </a:t>
            </a:r>
            <a:r>
              <a:rPr lang="en-US" sz="2400" dirty="0" smtClean="0">
                <a:latin typeface="Tahoma" pitchFamily="34" charset="0"/>
              </a:rPr>
              <a:t>Math 11</a:t>
            </a:r>
            <a:r>
              <a:rPr lang="en-US" sz="2400" dirty="0" smtClean="0">
                <a:solidFill>
                  <a:srgbClr val="0000FF"/>
                </a:solidFill>
                <a:latin typeface="Tahoma" pitchFamily="34" charset="0"/>
              </a:rPr>
              <a:t> (academic math)</a:t>
            </a:r>
          </a:p>
          <a:p>
            <a:pPr>
              <a:lnSpc>
                <a:spcPct val="80000"/>
              </a:lnSpc>
              <a:buNone/>
            </a:pPr>
            <a:endParaRPr lang="en-US" sz="2400" dirty="0" smtClean="0">
              <a:latin typeface="Tahoma" pitchFamily="34" charset="0"/>
            </a:endParaRPr>
          </a:p>
          <a:p>
            <a:pPr>
              <a:lnSpc>
                <a:spcPct val="80000"/>
              </a:lnSpc>
              <a:buNone/>
            </a:pPr>
            <a:r>
              <a:rPr lang="en-US" sz="2400" dirty="0" smtClean="0">
                <a:latin typeface="Tahoma" pitchFamily="34" charset="0"/>
              </a:rPr>
              <a:t>Apprenticeship </a:t>
            </a:r>
            <a:r>
              <a:rPr lang="en-US" sz="2000" dirty="0" smtClean="0">
                <a:latin typeface="Tahoma" pitchFamily="34" charset="0"/>
              </a:rPr>
              <a:t>&amp; </a:t>
            </a:r>
            <a:r>
              <a:rPr lang="en-US" sz="2400" dirty="0" smtClean="0">
                <a:latin typeface="Tahoma" pitchFamily="34" charset="0"/>
              </a:rPr>
              <a:t>Workplace </a:t>
            </a:r>
            <a:r>
              <a:rPr lang="en-US" sz="2400" dirty="0">
                <a:latin typeface="Tahoma" pitchFamily="34" charset="0"/>
              </a:rPr>
              <a:t>Math </a:t>
            </a:r>
            <a:r>
              <a:rPr lang="en-US" sz="2400" dirty="0" smtClean="0">
                <a:latin typeface="Tahoma" pitchFamily="34" charset="0"/>
              </a:rPr>
              <a:t>11</a:t>
            </a:r>
            <a:r>
              <a:rPr lang="en-US" sz="2000" dirty="0" smtClean="0">
                <a:solidFill>
                  <a:srgbClr val="0000FF"/>
                </a:solidFill>
                <a:latin typeface="Tahoma" pitchFamily="34" charset="0"/>
              </a:rPr>
              <a:t>(practical</a:t>
            </a:r>
            <a:r>
              <a:rPr lang="en-US" sz="2400" dirty="0" smtClean="0">
                <a:solidFill>
                  <a:srgbClr val="0000FF"/>
                </a:solidFill>
                <a:latin typeface="Tahoma" pitchFamily="34" charset="0"/>
              </a:rPr>
              <a:t> </a:t>
            </a:r>
            <a:r>
              <a:rPr lang="en-US" sz="2000" dirty="0" smtClean="0">
                <a:solidFill>
                  <a:srgbClr val="0000FF"/>
                </a:solidFill>
                <a:latin typeface="Tahoma" pitchFamily="34" charset="0"/>
              </a:rPr>
              <a:t>math)</a:t>
            </a:r>
            <a:endParaRPr lang="en-US" sz="2000" dirty="0">
              <a:solidFill>
                <a:srgbClr val="0000FF"/>
              </a:solidFill>
              <a:latin typeface="Tahoma" pitchFamily="34" charset="0"/>
            </a:endParaRPr>
          </a:p>
          <a:p>
            <a:pPr>
              <a:lnSpc>
                <a:spcPct val="80000"/>
              </a:lnSpc>
              <a:buNone/>
            </a:pPr>
            <a:endParaRPr lang="en-US" sz="1800" b="1" dirty="0">
              <a:solidFill>
                <a:srgbClr val="0066FF"/>
              </a:solidFill>
              <a:latin typeface="Tahoma" pitchFamily="34" charset="0"/>
            </a:endParaRPr>
          </a:p>
          <a:p>
            <a:pPr>
              <a:lnSpc>
                <a:spcPct val="80000"/>
              </a:lnSpc>
              <a:buNone/>
            </a:pPr>
            <a:r>
              <a:rPr lang="en-US" sz="2400" dirty="0">
                <a:solidFill>
                  <a:srgbClr val="FF0000"/>
                </a:solidFill>
                <a:latin typeface="Tahoma" pitchFamily="34" charset="0"/>
              </a:rPr>
              <a:t>	</a:t>
            </a:r>
            <a:endParaRPr lang="en-US" sz="2800" dirty="0">
              <a:solidFill>
                <a:srgbClr val="FF0000"/>
              </a:solidFill>
              <a:latin typeface="Tahoma" pitchFamily="34" charset="0"/>
            </a:endParaRPr>
          </a:p>
        </p:txBody>
      </p:sp>
      <p:sp>
        <p:nvSpPr>
          <p:cNvPr id="9" name="Rectangle 8"/>
          <p:cNvSpPr>
            <a:spLocks noChangeArrowheads="1"/>
          </p:cNvSpPr>
          <p:nvPr/>
        </p:nvSpPr>
        <p:spPr bwMode="auto">
          <a:xfrm>
            <a:off x="203200" y="0"/>
            <a:ext cx="8940800" cy="1917700"/>
          </a:xfrm>
          <a:prstGeom prst="rect">
            <a:avLst/>
          </a:prstGeom>
          <a:noFill/>
          <a:ln w="9525">
            <a:noFill/>
            <a:miter lim="800000"/>
            <a:headEnd/>
            <a:tailEnd/>
          </a:ln>
          <a:effectLst>
            <a:outerShdw dist="35921" dir="2700000" algn="ctr" rotWithShape="0">
              <a:schemeClr val="bg1"/>
            </a:outerShdw>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Math</a:t>
            </a:r>
          </a:p>
          <a:p>
            <a:pPr>
              <a:defRPr/>
            </a:pP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Options</a:t>
            </a:r>
            <a:endParaRPr lang="en-US" sz="6000" b="1" spc="50" dirty="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endParaRPr>
          </a:p>
        </p:txBody>
      </p:sp>
      <p:sp>
        <p:nvSpPr>
          <p:cNvPr id="6" name="Rectangle 9"/>
          <p:cNvSpPr txBox="1">
            <a:spLocks noChangeArrowheads="1"/>
          </p:cNvSpPr>
          <p:nvPr/>
        </p:nvSpPr>
        <p:spPr bwMode="auto">
          <a:xfrm rot="16200000">
            <a:off x="-1611954" y="4041991"/>
            <a:ext cx="4421875" cy="801095"/>
          </a:xfrm>
          <a:prstGeom prst="rect">
            <a:avLst/>
          </a:prstGeom>
          <a:solidFill>
            <a:srgbClr val="FF9900"/>
          </a:solidFill>
          <a:ln w="9525">
            <a:noFill/>
            <a:miter lim="800000"/>
            <a:headEnd/>
            <a:tailEnd/>
          </a:ln>
          <a:scene3d>
            <a:camera prst="orthographicFront"/>
            <a:lightRig rig="threePt" dir="t"/>
          </a:scene3d>
          <a:sp3d>
            <a:bevelT w="139700" h="139700" prst="divot"/>
          </a:sp3d>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lnSpc>
                <a:spcPct val="90000"/>
              </a:lnSpc>
              <a:buFontTx/>
              <a:buNone/>
            </a:pPr>
            <a:r>
              <a:rPr lang="en-US" sz="4800" dirty="0" smtClean="0">
                <a:solidFill>
                  <a:schemeClr val="bg1"/>
                </a:solidFill>
                <a:latin typeface="Helvetica" pitchFamily="34" charset="0"/>
              </a:rPr>
              <a:t>MUST HAVE</a:t>
            </a:r>
          </a:p>
        </p:txBody>
      </p:sp>
      <p:sp>
        <p:nvSpPr>
          <p:cNvPr id="2" name="Rectangle 1"/>
          <p:cNvSpPr/>
          <p:nvPr/>
        </p:nvSpPr>
        <p:spPr>
          <a:xfrm>
            <a:off x="4325778" y="3244334"/>
            <a:ext cx="492443" cy="369332"/>
          </a:xfrm>
          <a:prstGeom prst="rect">
            <a:avLst/>
          </a:prstGeom>
        </p:spPr>
        <p:txBody>
          <a:bodyPr wrap="none">
            <a:spAutoFit/>
          </a:bodyPr>
          <a:lstStyle/>
          <a:p>
            <a:r>
              <a:rPr lang="en-US" b="1" dirty="0">
                <a:solidFill>
                  <a:schemeClr val="bg1"/>
                </a:solidFill>
                <a:latin typeface="Arial Black" pitchFamily="34" charset="0"/>
              </a:rPr>
              <a:t>10</a:t>
            </a:r>
          </a:p>
        </p:txBody>
      </p:sp>
      <p:sp>
        <p:nvSpPr>
          <p:cNvPr id="3" name="TextBox 2"/>
          <p:cNvSpPr txBox="1"/>
          <p:nvPr/>
        </p:nvSpPr>
        <p:spPr>
          <a:xfrm>
            <a:off x="4162567" y="450375"/>
            <a:ext cx="1719618" cy="1107996"/>
          </a:xfrm>
          <a:prstGeom prst="rect">
            <a:avLst/>
          </a:prstGeom>
          <a:noFill/>
        </p:spPr>
        <p:txBody>
          <a:bodyPr wrap="square" rtlCol="0">
            <a:spAutoFit/>
          </a:bodyPr>
          <a:lstStyle/>
          <a:p>
            <a:r>
              <a:rPr lang="en-US" sz="6600" b="1" dirty="0" smtClean="0">
                <a:solidFill>
                  <a:schemeClr val="bg1"/>
                </a:solidFill>
                <a:latin typeface="Arial Black" pitchFamily="34" charset="0"/>
              </a:rPr>
              <a:t>11</a:t>
            </a:r>
            <a:endParaRPr lang="en-US" sz="6600" b="1" dirty="0">
              <a:solidFill>
                <a:schemeClr val="bg1"/>
              </a:solidFill>
              <a:latin typeface="Arial Black" pitchFamily="34" charset="0"/>
            </a:endParaRPr>
          </a:p>
        </p:txBody>
      </p:sp>
    </p:spTree>
    <p:custDataLst>
      <p:tags r:id="rId1"/>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9"/>
          <p:cNvSpPr>
            <a:spLocks noChangeArrowheads="1"/>
          </p:cNvSpPr>
          <p:nvPr/>
        </p:nvSpPr>
        <p:spPr bwMode="auto">
          <a:xfrm>
            <a:off x="203200" y="2169992"/>
            <a:ext cx="7106790" cy="4102100"/>
          </a:xfrm>
          <a:prstGeom prst="rect">
            <a:avLst/>
          </a:prstGeom>
          <a:solidFill>
            <a:srgbClr val="FFFFCC"/>
          </a:solidFill>
          <a:ln w="9525">
            <a:noFill/>
            <a:miter lim="800000"/>
            <a:headEnd/>
            <a:tailEnd/>
          </a:ln>
          <a:scene3d>
            <a:camera prst="orthographicFront"/>
            <a:lightRig rig="threePt" dir="t"/>
          </a:scene3d>
          <a:sp3d>
            <a:bevelT/>
          </a:sp3d>
        </p:spPr>
        <p:txBody>
          <a:bodyPr/>
          <a:lstStyle/>
          <a:p>
            <a:pPr marL="342900" indent="-342900">
              <a:lnSpc>
                <a:spcPct val="90000"/>
              </a:lnSpc>
              <a:spcBef>
                <a:spcPct val="20000"/>
              </a:spcBef>
            </a:pPr>
            <a:r>
              <a:rPr lang="en-US" sz="3200" dirty="0" smtClean="0">
                <a:solidFill>
                  <a:srgbClr val="FF3300"/>
                </a:solidFill>
                <a:latin typeface="Tahoma" pitchFamily="34" charset="0"/>
              </a:rPr>
              <a:t>Grade 12 Math Options</a:t>
            </a:r>
          </a:p>
          <a:p>
            <a:pPr marL="914400" lvl="1" indent="-457200">
              <a:lnSpc>
                <a:spcPct val="90000"/>
              </a:lnSpc>
              <a:spcBef>
                <a:spcPct val="20000"/>
              </a:spcBef>
              <a:buSzPct val="150000"/>
              <a:buFont typeface="Arial" pitchFamily="34" charset="0"/>
              <a:buChar char="•"/>
            </a:pPr>
            <a:r>
              <a:rPr lang="en-US" sz="2800" dirty="0" smtClean="0">
                <a:latin typeface="Tahoma" pitchFamily="34" charset="0"/>
              </a:rPr>
              <a:t>Pre-Calculus 12</a:t>
            </a:r>
            <a:endParaRPr lang="en-US" sz="2800" dirty="0">
              <a:latin typeface="Tahoma" pitchFamily="34" charset="0"/>
            </a:endParaRPr>
          </a:p>
          <a:p>
            <a:pPr marL="914400" lvl="1" indent="-457200">
              <a:lnSpc>
                <a:spcPct val="90000"/>
              </a:lnSpc>
              <a:spcBef>
                <a:spcPct val="20000"/>
              </a:spcBef>
              <a:buSzPct val="150000"/>
              <a:buFont typeface="Arial" pitchFamily="34" charset="0"/>
              <a:buChar char="•"/>
            </a:pPr>
            <a:r>
              <a:rPr lang="en-US" sz="2800" dirty="0">
                <a:latin typeface="Tahoma" pitchFamily="34" charset="0"/>
              </a:rPr>
              <a:t>Calculus 12</a:t>
            </a:r>
          </a:p>
          <a:p>
            <a:pPr marL="914400" lvl="1" indent="-457200">
              <a:lnSpc>
                <a:spcPct val="90000"/>
              </a:lnSpc>
              <a:spcBef>
                <a:spcPct val="20000"/>
              </a:spcBef>
              <a:buSzPct val="150000"/>
              <a:buFont typeface="Arial" pitchFamily="34" charset="0"/>
              <a:buChar char="•"/>
            </a:pPr>
            <a:r>
              <a:rPr lang="en-US" sz="2800" dirty="0">
                <a:latin typeface="Tahoma" pitchFamily="34" charset="0"/>
              </a:rPr>
              <a:t>AP Calculus </a:t>
            </a:r>
            <a:r>
              <a:rPr lang="en-US" sz="2800" dirty="0" smtClean="0">
                <a:latin typeface="Tahoma" pitchFamily="34" charset="0"/>
              </a:rPr>
              <a:t>AB</a:t>
            </a:r>
          </a:p>
          <a:p>
            <a:pPr lvl="1">
              <a:lnSpc>
                <a:spcPct val="90000"/>
              </a:lnSpc>
              <a:spcBef>
                <a:spcPct val="20000"/>
              </a:spcBef>
              <a:buSzPct val="150000"/>
            </a:pPr>
            <a:r>
              <a:rPr lang="en-US" sz="3200" dirty="0">
                <a:latin typeface="Tahoma" pitchFamily="34" charset="0"/>
              </a:rPr>
              <a:t>	</a:t>
            </a:r>
          </a:p>
          <a:p>
            <a:pPr>
              <a:lnSpc>
                <a:spcPct val="90000"/>
              </a:lnSpc>
              <a:spcBef>
                <a:spcPct val="20000"/>
              </a:spcBef>
            </a:pPr>
            <a:r>
              <a:rPr lang="en-US" sz="2400" dirty="0" smtClean="0">
                <a:solidFill>
                  <a:srgbClr val="FF3300"/>
                </a:solidFill>
                <a:latin typeface="Tahoma" pitchFamily="34" charset="0"/>
              </a:rPr>
              <a:t>Math requirements </a:t>
            </a:r>
            <a:r>
              <a:rPr lang="en-US" sz="2400" i="1" u="sng" dirty="0">
                <a:solidFill>
                  <a:srgbClr val="FF3300"/>
                </a:solidFill>
                <a:latin typeface="Tahoma" pitchFamily="34" charset="0"/>
              </a:rPr>
              <a:t>for </a:t>
            </a:r>
            <a:r>
              <a:rPr lang="en-US" sz="2400" i="1" u="sng" dirty="0" smtClean="0">
                <a:solidFill>
                  <a:srgbClr val="FF3300"/>
                </a:solidFill>
                <a:latin typeface="Tahoma" pitchFamily="34" charset="0"/>
              </a:rPr>
              <a:t>post secondary admission</a:t>
            </a:r>
            <a:r>
              <a:rPr lang="en-US" sz="2400" dirty="0" smtClean="0">
                <a:solidFill>
                  <a:srgbClr val="FF3300"/>
                </a:solidFill>
                <a:latin typeface="Tahoma" pitchFamily="34" charset="0"/>
              </a:rPr>
              <a:t>:     	</a:t>
            </a:r>
          </a:p>
          <a:p>
            <a:pPr>
              <a:lnSpc>
                <a:spcPct val="90000"/>
              </a:lnSpc>
              <a:spcBef>
                <a:spcPct val="20000"/>
              </a:spcBef>
            </a:pPr>
            <a:r>
              <a:rPr lang="en-US" sz="2400" dirty="0" smtClean="0">
                <a:solidFill>
                  <a:srgbClr val="FF3300"/>
                </a:solidFill>
                <a:latin typeface="Tahoma" pitchFamily="34" charset="0"/>
              </a:rPr>
              <a:t>	*</a:t>
            </a:r>
            <a:r>
              <a:rPr lang="en-US" sz="2400" dirty="0" smtClean="0">
                <a:latin typeface="Tahoma" pitchFamily="34" charset="0"/>
              </a:rPr>
              <a:t>check post-secondary websites for specific 	requirements</a:t>
            </a:r>
            <a:endParaRPr lang="en-US" sz="2400" dirty="0">
              <a:latin typeface="Tahoma" pitchFamily="34" charset="0"/>
            </a:endParaRPr>
          </a:p>
          <a:p>
            <a:pPr marL="342900" indent="-342900">
              <a:lnSpc>
                <a:spcPct val="90000"/>
              </a:lnSpc>
              <a:spcBef>
                <a:spcPct val="20000"/>
              </a:spcBef>
            </a:pPr>
            <a:r>
              <a:rPr lang="en-US" sz="3200" dirty="0">
                <a:latin typeface="Tahoma" pitchFamily="34" charset="0"/>
              </a:rPr>
              <a:t>	</a:t>
            </a:r>
            <a:r>
              <a:rPr lang="en-US" sz="3200" dirty="0" smtClean="0">
                <a:latin typeface="Tahoma" pitchFamily="34" charset="0"/>
              </a:rPr>
              <a:t>	</a:t>
            </a:r>
            <a:endParaRPr lang="en-US" sz="2800" dirty="0">
              <a:latin typeface="Tahoma" pitchFamily="34" charset="0"/>
            </a:endParaRPr>
          </a:p>
        </p:txBody>
      </p:sp>
      <p:sp>
        <p:nvSpPr>
          <p:cNvPr id="8" name="Rectangle 7"/>
          <p:cNvSpPr>
            <a:spLocks noChangeArrowheads="1"/>
          </p:cNvSpPr>
          <p:nvPr/>
        </p:nvSpPr>
        <p:spPr bwMode="auto">
          <a:xfrm>
            <a:off x="203200" y="0"/>
            <a:ext cx="8940800" cy="1917700"/>
          </a:xfrm>
          <a:prstGeom prst="rect">
            <a:avLst/>
          </a:prstGeom>
          <a:noFill/>
          <a:ln w="9525">
            <a:noFill/>
            <a:miter lim="800000"/>
            <a:headEnd/>
            <a:tailEnd/>
          </a:ln>
          <a:effectLst>
            <a:outerShdw dist="35921" dir="2700000" algn="ctr" rotWithShape="0">
              <a:schemeClr val="bg1"/>
            </a:outerShdw>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Math</a:t>
            </a:r>
          </a:p>
          <a:p>
            <a:pPr>
              <a:defRPr/>
            </a:pP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Options</a:t>
            </a:r>
            <a:endParaRPr lang="en-US" sz="6000" b="1" spc="50" dirty="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endParaRPr>
          </a:p>
        </p:txBody>
      </p:sp>
      <p:pic>
        <p:nvPicPr>
          <p:cNvPr id="69634" name="Picture 2" descr="http://sullivanlibrary.files.wordpress.com/2010/08/integrated-math-calculus-ii.jpg?w=300&amp;h=1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0991" y="2169992"/>
            <a:ext cx="3337360" cy="2213783"/>
          </a:xfrm>
          <a:prstGeom prst="rect">
            <a:avLst/>
          </a:prstGeom>
          <a:ln w="3175">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85145" y="404852"/>
            <a:ext cx="2006221" cy="1107996"/>
          </a:xfrm>
          <a:prstGeom prst="rect">
            <a:avLst/>
          </a:prstGeom>
          <a:noFill/>
        </p:spPr>
        <p:txBody>
          <a:bodyPr wrap="square" rtlCol="0">
            <a:spAutoFit/>
          </a:bodyPr>
          <a:lstStyle/>
          <a:p>
            <a:r>
              <a:rPr lang="en-US" sz="6600" b="1" dirty="0" smtClean="0">
                <a:solidFill>
                  <a:schemeClr val="bg1"/>
                </a:solidFill>
                <a:latin typeface="Arial Black" pitchFamily="34" charset="0"/>
              </a:rPr>
              <a:t>12</a:t>
            </a:r>
            <a:endParaRPr lang="en-US" sz="6600" b="1" dirty="0">
              <a:solidFill>
                <a:schemeClr val="bg1"/>
              </a:solidFill>
              <a:latin typeface="Arial Black" pitchFamily="34" charset="0"/>
            </a:endParaRPr>
          </a:p>
        </p:txBody>
      </p:sp>
    </p:spTree>
    <p:custDataLst>
      <p:tags r:id="rId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9"/>
          <p:cNvSpPr>
            <a:spLocks noGrp="1" noChangeArrowheads="1"/>
          </p:cNvSpPr>
          <p:nvPr>
            <p:ph idx="1"/>
          </p:nvPr>
        </p:nvSpPr>
        <p:spPr>
          <a:xfrm>
            <a:off x="1146412" y="2231601"/>
            <a:ext cx="5595582" cy="4421875"/>
          </a:xfrm>
          <a:solidFill>
            <a:srgbClr val="FFFFCC"/>
          </a:solidFill>
          <a:scene3d>
            <a:camera prst="orthographicFront"/>
            <a:lightRig rig="threePt" dir="t"/>
          </a:scene3d>
          <a:sp3d>
            <a:bevelT/>
          </a:sp3d>
        </p:spPr>
        <p:txBody>
          <a:bodyPr/>
          <a:lstStyle/>
          <a:p>
            <a:pPr marL="0" indent="0" eaLnBrk="1" hangingPunct="1">
              <a:spcBef>
                <a:spcPct val="50000"/>
              </a:spcBef>
              <a:spcAft>
                <a:spcPts val="1800"/>
              </a:spcAft>
              <a:buNone/>
            </a:pPr>
            <a:r>
              <a:rPr lang="en-US" sz="2400" b="1" u="sng" dirty="0">
                <a:solidFill>
                  <a:srgbClr val="FF0000"/>
                </a:solidFill>
              </a:rPr>
              <a:t>Grade 10</a:t>
            </a:r>
            <a:r>
              <a:rPr lang="en-US" sz="2400" dirty="0">
                <a:solidFill>
                  <a:srgbClr val="FF0000"/>
                </a:solidFill>
              </a:rPr>
              <a:t> </a:t>
            </a:r>
            <a:endParaRPr lang="en-US" sz="2400" dirty="0" smtClean="0">
              <a:solidFill>
                <a:srgbClr val="FF0000"/>
              </a:solidFill>
            </a:endParaRPr>
          </a:p>
          <a:p>
            <a:pPr marL="0" indent="0" eaLnBrk="1" hangingPunct="1">
              <a:spcBef>
                <a:spcPct val="50000"/>
              </a:spcBef>
              <a:spcAft>
                <a:spcPts val="1800"/>
              </a:spcAft>
              <a:buNone/>
            </a:pPr>
            <a:r>
              <a:rPr lang="en-US" sz="2400" dirty="0" smtClean="0"/>
              <a:t>Science 10 </a:t>
            </a:r>
            <a:r>
              <a:rPr lang="en-US" sz="2400" dirty="0"/>
              <a:t>/</a:t>
            </a:r>
            <a:r>
              <a:rPr lang="en-US" sz="2400" dirty="0" smtClean="0"/>
              <a:t> Science 10 </a:t>
            </a:r>
            <a:r>
              <a:rPr lang="en-US" sz="2400" dirty="0" err="1" smtClean="0"/>
              <a:t>Honours</a:t>
            </a:r>
            <a:endParaRPr lang="en-US" sz="2400" dirty="0" smtClean="0"/>
          </a:p>
          <a:p>
            <a:pPr marL="0" indent="0" eaLnBrk="1" hangingPunct="1">
              <a:spcBef>
                <a:spcPct val="50000"/>
              </a:spcBef>
              <a:spcAft>
                <a:spcPts val="1800"/>
              </a:spcAft>
              <a:buNone/>
            </a:pPr>
            <a:r>
              <a:rPr lang="en-US" sz="2400" b="1" u="sng" dirty="0" smtClean="0">
                <a:solidFill>
                  <a:srgbClr val="FF0000"/>
                </a:solidFill>
              </a:rPr>
              <a:t>Grade 11</a:t>
            </a:r>
            <a:r>
              <a:rPr lang="en-US" sz="2400" b="1" dirty="0" smtClean="0">
                <a:solidFill>
                  <a:srgbClr val="FF0000"/>
                </a:solidFill>
              </a:rPr>
              <a:t> 	</a:t>
            </a:r>
            <a:r>
              <a:rPr lang="en-US" sz="2400" b="1" dirty="0" smtClean="0"/>
              <a:t>(only need one of these) </a:t>
            </a:r>
          </a:p>
          <a:p>
            <a:pPr marL="0" indent="0" eaLnBrk="1" hangingPunct="1">
              <a:spcBef>
                <a:spcPct val="50000"/>
              </a:spcBef>
              <a:spcAft>
                <a:spcPts val="1800"/>
              </a:spcAft>
              <a:buNone/>
            </a:pPr>
            <a:r>
              <a:rPr lang="en-US" sz="2400" dirty="0" smtClean="0"/>
              <a:t>Chemistry 11		Earth Science 11 </a:t>
            </a:r>
          </a:p>
          <a:p>
            <a:pPr marL="0" indent="0" eaLnBrk="1" hangingPunct="1">
              <a:spcBef>
                <a:spcPct val="50000"/>
              </a:spcBef>
              <a:spcAft>
                <a:spcPts val="1800"/>
              </a:spcAft>
              <a:buNone/>
            </a:pPr>
            <a:r>
              <a:rPr lang="en-US" sz="2400" dirty="0" smtClean="0"/>
              <a:t>Physics 11		Biology 11</a:t>
            </a:r>
          </a:p>
          <a:p>
            <a:pPr marL="0" indent="0" eaLnBrk="1" hangingPunct="1">
              <a:spcBef>
                <a:spcPct val="50000"/>
              </a:spcBef>
              <a:spcAft>
                <a:spcPts val="1800"/>
              </a:spcAft>
              <a:buNone/>
            </a:pPr>
            <a:r>
              <a:rPr lang="en-US" sz="2400" dirty="0" smtClean="0"/>
              <a:t>	Science &amp; Technology 11</a:t>
            </a:r>
            <a:endParaRPr lang="en-US" sz="2000" dirty="0" smtClean="0"/>
          </a:p>
        </p:txBody>
      </p:sp>
      <p:sp>
        <p:nvSpPr>
          <p:cNvPr id="14340" name="Rectangle 14"/>
          <p:cNvSpPr>
            <a:spLocks noChangeArrowheads="1"/>
          </p:cNvSpPr>
          <p:nvPr/>
        </p:nvSpPr>
        <p:spPr bwMode="auto">
          <a:xfrm>
            <a:off x="228600" y="1343025"/>
            <a:ext cx="7009327" cy="1250950"/>
          </a:xfrm>
          <a:prstGeom prst="rect">
            <a:avLst/>
          </a:prstGeom>
          <a:noFill/>
          <a:ln w="9525">
            <a:noFill/>
            <a:miter lim="800000"/>
            <a:headEnd/>
            <a:tailEnd/>
          </a:ln>
        </p:spPr>
        <p:txBody>
          <a:bodyPr/>
          <a:lstStyle/>
          <a:p>
            <a:r>
              <a:rPr lang="en-US" sz="3600" dirty="0"/>
              <a:t>Must have </a:t>
            </a:r>
            <a:r>
              <a:rPr lang="en-US" sz="3600" dirty="0" smtClean="0"/>
              <a:t>Science 10 and a</a:t>
            </a:r>
            <a:endParaRPr lang="en-US" sz="3600" dirty="0"/>
          </a:p>
        </p:txBody>
      </p:sp>
      <p:sp>
        <p:nvSpPr>
          <p:cNvPr id="10" name="Rectangle 9"/>
          <p:cNvSpPr>
            <a:spLocks noChangeArrowheads="1"/>
          </p:cNvSpPr>
          <p:nvPr/>
        </p:nvSpPr>
        <p:spPr bwMode="auto">
          <a:xfrm>
            <a:off x="203200" y="0"/>
            <a:ext cx="8940800" cy="1917700"/>
          </a:xfrm>
          <a:prstGeom prst="rect">
            <a:avLst/>
          </a:prstGeom>
          <a:noFill/>
          <a:ln w="9525">
            <a:noFill/>
            <a:miter lim="800000"/>
            <a:headEnd/>
            <a:tailEnd/>
          </a:ln>
          <a:effectLst>
            <a:outerShdw dist="35921" dir="2700000" algn="ctr" rotWithShape="0">
              <a:schemeClr val="bg1"/>
            </a:outerShdw>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Science</a:t>
            </a:r>
          </a:p>
          <a:p>
            <a:pPr>
              <a:defRPr/>
            </a:pPr>
            <a:r>
              <a:rPr lang="en-US" sz="6000" b="1" spc="50" dirty="0" smtClean="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rPr>
              <a:t>Options</a:t>
            </a:r>
            <a:endParaRPr lang="en-US" sz="6000" b="1" spc="50" dirty="0">
              <a:ln w="11430"/>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a:effectLst>
                <a:outerShdw blurRad="38100" dist="38100" dir="2700000" algn="tl">
                  <a:srgbClr val="000000">
                    <a:alpha val="43137"/>
                  </a:srgbClr>
                </a:outerShdw>
              </a:effectLst>
              <a:latin typeface="Times New Roman" pitchFamily="18" charset="0"/>
            </a:endParaRPr>
          </a:p>
        </p:txBody>
      </p:sp>
      <p:sp>
        <p:nvSpPr>
          <p:cNvPr id="7" name="Rectangle 9"/>
          <p:cNvSpPr txBox="1">
            <a:spLocks noChangeArrowheads="1"/>
          </p:cNvSpPr>
          <p:nvPr/>
        </p:nvSpPr>
        <p:spPr bwMode="auto">
          <a:xfrm rot="16200000">
            <a:off x="-1611954" y="4041991"/>
            <a:ext cx="4421875" cy="801095"/>
          </a:xfrm>
          <a:prstGeom prst="rect">
            <a:avLst/>
          </a:prstGeom>
          <a:solidFill>
            <a:srgbClr val="FF3300"/>
          </a:solidFill>
          <a:ln w="9525">
            <a:noFill/>
            <a:miter lim="800000"/>
            <a:headEnd/>
            <a:tailEnd/>
          </a:ln>
          <a:scene3d>
            <a:camera prst="orthographicFront"/>
            <a:lightRig rig="threePt" dir="t"/>
          </a:scene3d>
          <a:sp3d>
            <a:bevelT w="139700" h="139700" prst="divot"/>
          </a:sp3d>
        </p:spPr>
        <p:txBody>
          <a:bodyPr vert="horz" wrap="square" lIns="91440" tIns="45720" rIns="91440" bIns="45720" numCol="1" anchor="t" anchorCtr="0" compatLnSpc="1">
            <a:prstTxWarp prst="textNoShape">
              <a:avLst/>
            </a:prstTxWarp>
          </a:bodyPr>
          <a:lstStyle>
            <a:defPPr>
              <a:defRPr lang="en-US"/>
            </a:defPPr>
            <a:lvl1pPr marL="0" indent="0" algn="ctr" eaLnBrk="1" hangingPunct="1">
              <a:lnSpc>
                <a:spcPct val="90000"/>
              </a:lnSpc>
              <a:spcBef>
                <a:spcPct val="20000"/>
              </a:spcBef>
              <a:buFontTx/>
              <a:buNone/>
              <a:defRPr sz="4800">
                <a:solidFill>
                  <a:schemeClr val="bg1"/>
                </a:solidFill>
                <a:latin typeface="Helvetica" pitchFamily="34" charset="0"/>
              </a:defRPr>
            </a:lvl1pPr>
            <a:lvl2pPr marL="742950" indent="-285750" eaLnBrk="0" hangingPunct="0">
              <a:spcBef>
                <a:spcPct val="20000"/>
              </a:spcBef>
              <a:buChar char="–"/>
              <a:defRPr sz="2800">
                <a:latin typeface="+mn-lt"/>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fontAlgn="base">
              <a:spcBef>
                <a:spcPct val="20000"/>
              </a:spcBef>
              <a:spcAft>
                <a:spcPct val="0"/>
              </a:spcAft>
              <a:buChar char="»"/>
              <a:defRPr sz="2000">
                <a:latin typeface="+mn-lt"/>
              </a:defRPr>
            </a:lvl6pPr>
            <a:lvl7pPr marL="2971800" indent="-228600" fontAlgn="base">
              <a:spcBef>
                <a:spcPct val="20000"/>
              </a:spcBef>
              <a:spcAft>
                <a:spcPct val="0"/>
              </a:spcAft>
              <a:buChar char="»"/>
              <a:defRPr sz="2000">
                <a:latin typeface="+mn-lt"/>
              </a:defRPr>
            </a:lvl7pPr>
            <a:lvl8pPr marL="3429000" indent="-228600" fontAlgn="base">
              <a:spcBef>
                <a:spcPct val="20000"/>
              </a:spcBef>
              <a:spcAft>
                <a:spcPct val="0"/>
              </a:spcAft>
              <a:buChar char="»"/>
              <a:defRPr sz="2000">
                <a:latin typeface="+mn-lt"/>
              </a:defRPr>
            </a:lvl8pPr>
            <a:lvl9pPr marL="3886200" indent="-228600" fontAlgn="base">
              <a:spcBef>
                <a:spcPct val="20000"/>
              </a:spcBef>
              <a:spcAft>
                <a:spcPct val="0"/>
              </a:spcAft>
              <a:buChar char="»"/>
              <a:defRPr sz="2000">
                <a:latin typeface="+mn-lt"/>
              </a:defRPr>
            </a:lvl9pPr>
          </a:lstStyle>
          <a:p>
            <a:r>
              <a:rPr lang="en-US" dirty="0"/>
              <a:t>MUST </a:t>
            </a:r>
            <a:r>
              <a:rPr lang="en-US" dirty="0" smtClean="0"/>
              <a:t>HAVE</a:t>
            </a:r>
            <a:endParaRPr lang="en-US" dirty="0"/>
          </a:p>
        </p:txBody>
      </p:sp>
      <p:pic>
        <p:nvPicPr>
          <p:cNvPr id="70658" name="Picture 2" descr="http://www.buzzle.com/img/articleImages/3924-31med.jpg"/>
          <p:cNvPicPr>
            <a:picLocks noChangeAspect="1" noChangeArrowheads="1"/>
          </p:cNvPicPr>
          <p:nvPr/>
        </p:nvPicPr>
        <p:blipFill>
          <a:blip r:embed="rId3">
            <a:lum/>
            <a:extLst>
              <a:ext uri="{28A0092B-C50C-407E-A947-70E740481C1C}">
                <a14:useLocalDpi xmlns:a14="http://schemas.microsoft.com/office/drawing/2010/main" val="0"/>
              </a:ext>
            </a:extLst>
          </a:blip>
          <a:srcRect/>
          <a:stretch>
            <a:fillRect/>
          </a:stretch>
        </p:blipFill>
        <p:spPr bwMode="auto">
          <a:xfrm>
            <a:off x="6886828" y="2771825"/>
            <a:ext cx="1997289" cy="2973882"/>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a:extLst/>
        </p:spPr>
      </p:pic>
    </p:spTree>
    <p:custDataLst>
      <p:tags r:id="rId1"/>
    </p:custData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YPE" val="0"/>
  <p:tag name="POINTS" val="1"/>
  <p:tag name="TIME" val="15"/>
  <p:tag name="QUESTION" val="1"/>
</p:tagLst>
</file>

<file path=ppt/tags/tag10.xml><?xml version="1.0" encoding="utf-8"?>
<p:tagLst xmlns:a="http://schemas.openxmlformats.org/drawingml/2006/main" xmlns:r="http://schemas.openxmlformats.org/officeDocument/2006/relationships" xmlns:p="http://schemas.openxmlformats.org/presentationml/2006/main">
  <p:tag name="TYPE" val="0"/>
  <p:tag name="POINTS" val="1"/>
  <p:tag name="TIME" val="15"/>
  <p:tag name="QUESTION" val="1"/>
</p:tagLst>
</file>

<file path=ppt/tags/tag11.xml><?xml version="1.0" encoding="utf-8"?>
<p:tagLst xmlns:a="http://schemas.openxmlformats.org/drawingml/2006/main" xmlns:r="http://schemas.openxmlformats.org/officeDocument/2006/relationships" xmlns:p="http://schemas.openxmlformats.org/presentationml/2006/main">
  <p:tag name="TYPE" val="0"/>
  <p:tag name="POINTS" val="1"/>
  <p:tag name="TIME" val="15"/>
  <p:tag name="QUESTION" val="1"/>
</p:tagLst>
</file>

<file path=ppt/tags/tag12.xml><?xml version="1.0" encoding="utf-8"?>
<p:tagLst xmlns:a="http://schemas.openxmlformats.org/drawingml/2006/main" xmlns:r="http://schemas.openxmlformats.org/officeDocument/2006/relationships" xmlns:p="http://schemas.openxmlformats.org/presentationml/2006/main">
  <p:tag name="TYPE" val="0"/>
  <p:tag name="POINTS" val="1"/>
  <p:tag name="TIME" val="15"/>
  <p:tag name="QUESTION" val="1"/>
</p:tagLst>
</file>

<file path=ppt/tags/tag13.xml><?xml version="1.0" encoding="utf-8"?>
<p:tagLst xmlns:a="http://schemas.openxmlformats.org/drawingml/2006/main" xmlns:r="http://schemas.openxmlformats.org/officeDocument/2006/relationships" xmlns:p="http://schemas.openxmlformats.org/presentationml/2006/main">
  <p:tag name="TYPE" val="0"/>
  <p:tag name="POINTS" val="1"/>
  <p:tag name="TIME" val="15"/>
  <p:tag name="QUESTION" val="1"/>
</p:tagLst>
</file>

<file path=ppt/tags/tag14.xml><?xml version="1.0" encoding="utf-8"?>
<p:tagLst xmlns:a="http://schemas.openxmlformats.org/drawingml/2006/main" xmlns:r="http://schemas.openxmlformats.org/officeDocument/2006/relationships" xmlns:p="http://schemas.openxmlformats.org/presentationml/2006/main">
  <p:tag name="TYPE" val="0"/>
  <p:tag name="POINTS" val="1"/>
  <p:tag name="TIME" val="15"/>
  <p:tag name="QUESTION" val="1"/>
</p:tagLst>
</file>

<file path=ppt/tags/tag15.xml><?xml version="1.0" encoding="utf-8"?>
<p:tagLst xmlns:a="http://schemas.openxmlformats.org/drawingml/2006/main" xmlns:r="http://schemas.openxmlformats.org/officeDocument/2006/relationships" xmlns:p="http://schemas.openxmlformats.org/presentationml/2006/main">
  <p:tag name="TYPE" val="0"/>
  <p:tag name="POINTS" val="1"/>
  <p:tag name="TIME" val="15"/>
  <p:tag name="QUESTION" val="1"/>
</p:tagLst>
</file>

<file path=ppt/tags/tag16.xml><?xml version="1.0" encoding="utf-8"?>
<p:tagLst xmlns:a="http://schemas.openxmlformats.org/drawingml/2006/main" xmlns:r="http://schemas.openxmlformats.org/officeDocument/2006/relationships" xmlns:p="http://schemas.openxmlformats.org/presentationml/2006/main">
  <p:tag name="TYPE" val="0"/>
  <p:tag name="POINTS" val="1"/>
  <p:tag name="TIME" val="15"/>
  <p:tag name="QUESTION" val="1"/>
</p:tagLst>
</file>

<file path=ppt/tags/tag17.xml><?xml version="1.0" encoding="utf-8"?>
<p:tagLst xmlns:a="http://schemas.openxmlformats.org/drawingml/2006/main" xmlns:r="http://schemas.openxmlformats.org/officeDocument/2006/relationships" xmlns:p="http://schemas.openxmlformats.org/presentationml/2006/main">
  <p:tag name="TYPE" val="0"/>
  <p:tag name="POINTS" val="1"/>
  <p:tag name="TIME" val="15"/>
  <p:tag name="QUESTION" val="1"/>
</p:tagLst>
</file>

<file path=ppt/tags/tag18.xml><?xml version="1.0" encoding="utf-8"?>
<p:tagLst xmlns:a="http://schemas.openxmlformats.org/drawingml/2006/main" xmlns:r="http://schemas.openxmlformats.org/officeDocument/2006/relationships" xmlns:p="http://schemas.openxmlformats.org/presentationml/2006/main">
  <p:tag name="TYPE" val="0"/>
  <p:tag name="POINTS" val="1"/>
  <p:tag name="TIME" val="15"/>
  <p:tag name="QUESTION" val="1"/>
</p:tagLst>
</file>

<file path=ppt/tags/tag19.xml><?xml version="1.0" encoding="utf-8"?>
<p:tagLst xmlns:a="http://schemas.openxmlformats.org/drawingml/2006/main" xmlns:r="http://schemas.openxmlformats.org/officeDocument/2006/relationships" xmlns:p="http://schemas.openxmlformats.org/presentationml/2006/main">
  <p:tag name="TYPE" val="0"/>
  <p:tag name="POINTS" val="1"/>
  <p:tag name="TIME" val="15"/>
  <p:tag name="QUESTION" val="1"/>
</p:tagLst>
</file>

<file path=ppt/tags/tag2.xml><?xml version="1.0" encoding="utf-8"?>
<p:tagLst xmlns:a="http://schemas.openxmlformats.org/drawingml/2006/main" xmlns:r="http://schemas.openxmlformats.org/officeDocument/2006/relationships" xmlns:p="http://schemas.openxmlformats.org/presentationml/2006/main">
  <p:tag name="TYPE" val="0"/>
  <p:tag name="POINTS" val="1"/>
  <p:tag name="TIME" val="15"/>
  <p:tag name="QUESTION" val="1"/>
</p:tagLst>
</file>

<file path=ppt/tags/tag20.xml><?xml version="1.0" encoding="utf-8"?>
<p:tagLst xmlns:a="http://schemas.openxmlformats.org/drawingml/2006/main" xmlns:r="http://schemas.openxmlformats.org/officeDocument/2006/relationships" xmlns:p="http://schemas.openxmlformats.org/presentationml/2006/main">
  <p:tag name="TYPE" val="0"/>
  <p:tag name="POINTS" val="1"/>
  <p:tag name="TIME" val="15"/>
  <p:tag name="QUESTION" val="1"/>
</p:tagLst>
</file>

<file path=ppt/tags/tag21.xml><?xml version="1.0" encoding="utf-8"?>
<p:tagLst xmlns:a="http://schemas.openxmlformats.org/drawingml/2006/main" xmlns:r="http://schemas.openxmlformats.org/officeDocument/2006/relationships" xmlns:p="http://schemas.openxmlformats.org/presentationml/2006/main">
  <p:tag name="TYPE" val="0"/>
  <p:tag name="POINTS" val="1"/>
  <p:tag name="TIME" val="15"/>
  <p:tag name="QUESTION" val="1"/>
</p:tagLst>
</file>

<file path=ppt/tags/tag22.xml><?xml version="1.0" encoding="utf-8"?>
<p:tagLst xmlns:a="http://schemas.openxmlformats.org/drawingml/2006/main" xmlns:r="http://schemas.openxmlformats.org/officeDocument/2006/relationships" xmlns:p="http://schemas.openxmlformats.org/presentationml/2006/main">
  <p:tag name="TYPE" val="0"/>
  <p:tag name="POINTS" val="1"/>
  <p:tag name="TIME" val="15"/>
  <p:tag name="QUESTION" val="1"/>
</p:tagLst>
</file>

<file path=ppt/tags/tag23.xml><?xml version="1.0" encoding="utf-8"?>
<p:tagLst xmlns:a="http://schemas.openxmlformats.org/drawingml/2006/main" xmlns:r="http://schemas.openxmlformats.org/officeDocument/2006/relationships" xmlns:p="http://schemas.openxmlformats.org/presentationml/2006/main">
  <p:tag name="TYPE" val="0"/>
  <p:tag name="POINTS" val="1"/>
  <p:tag name="TIME" val="15"/>
  <p:tag name="QUESTION" val="1"/>
</p:tagLst>
</file>

<file path=ppt/tags/tag24.xml><?xml version="1.0" encoding="utf-8"?>
<p:tagLst xmlns:a="http://schemas.openxmlformats.org/drawingml/2006/main" xmlns:r="http://schemas.openxmlformats.org/officeDocument/2006/relationships" xmlns:p="http://schemas.openxmlformats.org/presentationml/2006/main">
  <p:tag name="TYPE" val="0"/>
  <p:tag name="POINTS" val="1"/>
  <p:tag name="TIME" val="15"/>
  <p:tag name="QUESTION" val="1"/>
</p:tagLst>
</file>

<file path=ppt/tags/tag25.xml><?xml version="1.0" encoding="utf-8"?>
<p:tagLst xmlns:a="http://schemas.openxmlformats.org/drawingml/2006/main" xmlns:r="http://schemas.openxmlformats.org/officeDocument/2006/relationships" xmlns:p="http://schemas.openxmlformats.org/presentationml/2006/main">
  <p:tag name="TYPE" val="0"/>
  <p:tag name="POINTS" val="1"/>
  <p:tag name="TIME" val="15"/>
  <p:tag name="QUESTION" val="1"/>
</p:tagLst>
</file>

<file path=ppt/tags/tag26.xml><?xml version="1.0" encoding="utf-8"?>
<p:tagLst xmlns:a="http://schemas.openxmlformats.org/drawingml/2006/main" xmlns:r="http://schemas.openxmlformats.org/officeDocument/2006/relationships" xmlns:p="http://schemas.openxmlformats.org/presentationml/2006/main">
  <p:tag name="TYPE" val="0"/>
  <p:tag name="POINTS" val="1"/>
  <p:tag name="TIME" val="15"/>
  <p:tag name="QUESTION" val="1"/>
</p:tagLst>
</file>

<file path=ppt/tags/tag27.xml><?xml version="1.0" encoding="utf-8"?>
<p:tagLst xmlns:a="http://schemas.openxmlformats.org/drawingml/2006/main" xmlns:r="http://schemas.openxmlformats.org/officeDocument/2006/relationships" xmlns:p="http://schemas.openxmlformats.org/presentationml/2006/main">
  <p:tag name="TYPE" val="0"/>
  <p:tag name="POINTS" val="1"/>
  <p:tag name="TIME" val="15"/>
  <p:tag name="QUESTION" val="1"/>
</p:tagLst>
</file>

<file path=ppt/tags/tag28.xml><?xml version="1.0" encoding="utf-8"?>
<p:tagLst xmlns:a="http://schemas.openxmlformats.org/drawingml/2006/main" xmlns:r="http://schemas.openxmlformats.org/officeDocument/2006/relationships" xmlns:p="http://schemas.openxmlformats.org/presentationml/2006/main">
  <p:tag name="TYPE" val="0"/>
  <p:tag name="POINTS" val="1"/>
  <p:tag name="TIME" val="15"/>
  <p:tag name="QUESTION" val="1"/>
</p:tagLst>
</file>

<file path=ppt/tags/tag29.xml><?xml version="1.0" encoding="utf-8"?>
<p:tagLst xmlns:a="http://schemas.openxmlformats.org/drawingml/2006/main" xmlns:r="http://schemas.openxmlformats.org/officeDocument/2006/relationships" xmlns:p="http://schemas.openxmlformats.org/presentationml/2006/main">
  <p:tag name="TYPE" val="0"/>
  <p:tag name="POINTS" val="1"/>
  <p:tag name="TIME" val="15"/>
  <p:tag name="QUESTION" val="1"/>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 name="QUESTION" val="1"/>
</p:tagLst>
</file>

<file path=ppt/tags/tag30.xml><?xml version="1.0" encoding="utf-8"?>
<p:tagLst xmlns:a="http://schemas.openxmlformats.org/drawingml/2006/main" xmlns:r="http://schemas.openxmlformats.org/officeDocument/2006/relationships" xmlns:p="http://schemas.openxmlformats.org/presentationml/2006/main">
  <p:tag name="TYPE" val="0"/>
  <p:tag name="POINTS" val="1"/>
  <p:tag name="TIME" val="15"/>
  <p:tag name="QUESTION" val="1"/>
</p:tagLst>
</file>

<file path=ppt/tags/tag31.xml><?xml version="1.0" encoding="utf-8"?>
<p:tagLst xmlns:a="http://schemas.openxmlformats.org/drawingml/2006/main" xmlns:r="http://schemas.openxmlformats.org/officeDocument/2006/relationships" xmlns:p="http://schemas.openxmlformats.org/presentationml/2006/main">
  <p:tag name="TYPE" val="0"/>
  <p:tag name="POINTS" val="1"/>
  <p:tag name="TIME" val="15"/>
  <p:tag name="QUESTION" val="1"/>
</p:tagLst>
</file>

<file path=ppt/tags/tag32.xml><?xml version="1.0" encoding="utf-8"?>
<p:tagLst xmlns:a="http://schemas.openxmlformats.org/drawingml/2006/main" xmlns:r="http://schemas.openxmlformats.org/officeDocument/2006/relationships" xmlns:p="http://schemas.openxmlformats.org/presentationml/2006/main">
  <p:tag name="TYPE" val="0"/>
  <p:tag name="POINTS" val="1"/>
  <p:tag name="TIME" val="15"/>
  <p:tag name="QUESTION" val="1"/>
</p:tagLst>
</file>

<file path=ppt/tags/tag33.xml><?xml version="1.0" encoding="utf-8"?>
<p:tagLst xmlns:a="http://schemas.openxmlformats.org/drawingml/2006/main" xmlns:r="http://schemas.openxmlformats.org/officeDocument/2006/relationships" xmlns:p="http://schemas.openxmlformats.org/presentationml/2006/main">
  <p:tag name="TYPE" val="0"/>
  <p:tag name="POINTS" val="1"/>
  <p:tag name="TIME" val="15"/>
  <p:tag name="QUESTION" val="1"/>
</p:tagLst>
</file>

<file path=ppt/tags/tag34.xml><?xml version="1.0" encoding="utf-8"?>
<p:tagLst xmlns:a="http://schemas.openxmlformats.org/drawingml/2006/main" xmlns:r="http://schemas.openxmlformats.org/officeDocument/2006/relationships" xmlns:p="http://schemas.openxmlformats.org/presentationml/2006/main">
  <p:tag name="TYPE" val="0"/>
  <p:tag name="POINTS" val="1"/>
  <p:tag name="TIME" val="15"/>
  <p:tag name="QUESTION" val="1"/>
</p:tagLst>
</file>

<file path=ppt/tags/tag35.xml><?xml version="1.0" encoding="utf-8"?>
<p:tagLst xmlns:a="http://schemas.openxmlformats.org/drawingml/2006/main" xmlns:r="http://schemas.openxmlformats.org/officeDocument/2006/relationships" xmlns:p="http://schemas.openxmlformats.org/presentationml/2006/main">
  <p:tag name="TYPE" val="0"/>
  <p:tag name="POINTS" val="1"/>
  <p:tag name="TIME" val="15"/>
  <p:tag name="QUESTION" val="1"/>
</p:tagLst>
</file>

<file path=ppt/tags/tag36.xml><?xml version="1.0" encoding="utf-8"?>
<p:tagLst xmlns:a="http://schemas.openxmlformats.org/drawingml/2006/main" xmlns:r="http://schemas.openxmlformats.org/officeDocument/2006/relationships" xmlns:p="http://schemas.openxmlformats.org/presentationml/2006/main">
  <p:tag name="TYPE" val="0"/>
  <p:tag name="POINTS" val="1"/>
  <p:tag name="TIME" val="15"/>
  <p:tag name="QUESTION" val="1"/>
</p:tagLst>
</file>

<file path=ppt/tags/tag37.xml><?xml version="1.0" encoding="utf-8"?>
<p:tagLst xmlns:a="http://schemas.openxmlformats.org/drawingml/2006/main" xmlns:r="http://schemas.openxmlformats.org/officeDocument/2006/relationships" xmlns:p="http://schemas.openxmlformats.org/presentationml/2006/main">
  <p:tag name="TYPE" val="0"/>
  <p:tag name="POINTS" val="1"/>
  <p:tag name="TIME" val="15"/>
  <p:tag name="QUESTION" val="1"/>
</p:tagLst>
</file>

<file path=ppt/tags/tag38.xml><?xml version="1.0" encoding="utf-8"?>
<p:tagLst xmlns:a="http://schemas.openxmlformats.org/drawingml/2006/main" xmlns:r="http://schemas.openxmlformats.org/officeDocument/2006/relationships" xmlns:p="http://schemas.openxmlformats.org/presentationml/2006/main">
  <p:tag name="TYPE" val="0"/>
  <p:tag name="POINTS" val="1"/>
  <p:tag name="TIME" val="15"/>
  <p:tag name="QUESTION" val="1"/>
</p:tagLst>
</file>

<file path=ppt/tags/tag39.xml><?xml version="1.0" encoding="utf-8"?>
<p:tagLst xmlns:a="http://schemas.openxmlformats.org/drawingml/2006/main" xmlns:r="http://schemas.openxmlformats.org/officeDocument/2006/relationships" xmlns:p="http://schemas.openxmlformats.org/presentationml/2006/main">
  <p:tag name="TYPE" val="0"/>
  <p:tag name="POINTS" val="1"/>
  <p:tag name="TIME" val="15"/>
  <p:tag name="QUESTION" val="1"/>
</p:tagLst>
</file>

<file path=ppt/tags/tag4.xml><?xml version="1.0" encoding="utf-8"?>
<p:tagLst xmlns:a="http://schemas.openxmlformats.org/drawingml/2006/main" xmlns:r="http://schemas.openxmlformats.org/officeDocument/2006/relationships" xmlns:p="http://schemas.openxmlformats.org/presentationml/2006/main">
  <p:tag name="TYPE" val="0"/>
  <p:tag name="POINTS" val="1"/>
  <p:tag name="TIME" val="15"/>
  <p:tag name="QUESTION" val="1"/>
</p:tagLst>
</file>

<file path=ppt/tags/tag40.xml><?xml version="1.0" encoding="utf-8"?>
<p:tagLst xmlns:a="http://schemas.openxmlformats.org/drawingml/2006/main" xmlns:r="http://schemas.openxmlformats.org/officeDocument/2006/relationships" xmlns:p="http://schemas.openxmlformats.org/presentationml/2006/main">
  <p:tag name="TYPE" val="0"/>
  <p:tag name="POINTS" val="1"/>
  <p:tag name="TIME" val="15"/>
  <p:tag name="QUESTION" val="1"/>
</p:tagLst>
</file>

<file path=ppt/tags/tag41.xml><?xml version="1.0" encoding="utf-8"?>
<p:tagLst xmlns:a="http://schemas.openxmlformats.org/drawingml/2006/main" xmlns:r="http://schemas.openxmlformats.org/officeDocument/2006/relationships" xmlns:p="http://schemas.openxmlformats.org/presentationml/2006/main">
  <p:tag name="TYPE" val="0"/>
  <p:tag name="POINTS" val="1"/>
  <p:tag name="TIME" val="15"/>
  <p:tag name="QUESTION" val="1"/>
</p:tagLst>
</file>

<file path=ppt/tags/tag42.xml><?xml version="1.0" encoding="utf-8"?>
<p:tagLst xmlns:a="http://schemas.openxmlformats.org/drawingml/2006/main" xmlns:r="http://schemas.openxmlformats.org/officeDocument/2006/relationships" xmlns:p="http://schemas.openxmlformats.org/presentationml/2006/main">
  <p:tag name="TYPE" val="0"/>
  <p:tag name="POINTS" val="1"/>
  <p:tag name="TIME" val="15"/>
  <p:tag name="QUESTION" val="1"/>
</p:tagLst>
</file>

<file path=ppt/tags/tag43.xml><?xml version="1.0" encoding="utf-8"?>
<p:tagLst xmlns:a="http://schemas.openxmlformats.org/drawingml/2006/main" xmlns:r="http://schemas.openxmlformats.org/officeDocument/2006/relationships" xmlns:p="http://schemas.openxmlformats.org/presentationml/2006/main">
  <p:tag name="TYPE" val="0"/>
  <p:tag name="POINTS" val="1"/>
  <p:tag name="TIME" val="15"/>
  <p:tag name="QUESTION" val="1"/>
</p:tagLst>
</file>

<file path=ppt/tags/tag44.xml><?xml version="1.0" encoding="utf-8"?>
<p:tagLst xmlns:a="http://schemas.openxmlformats.org/drawingml/2006/main" xmlns:r="http://schemas.openxmlformats.org/officeDocument/2006/relationships" xmlns:p="http://schemas.openxmlformats.org/presentationml/2006/main">
  <p:tag name="TYPE" val="0"/>
  <p:tag name="POINTS" val="1"/>
  <p:tag name="TIME" val="15"/>
  <p:tag name="QUESTION" val="1"/>
</p:tagLst>
</file>

<file path=ppt/tags/tag45.xml><?xml version="1.0" encoding="utf-8"?>
<p:tagLst xmlns:a="http://schemas.openxmlformats.org/drawingml/2006/main" xmlns:r="http://schemas.openxmlformats.org/officeDocument/2006/relationships" xmlns:p="http://schemas.openxmlformats.org/presentationml/2006/main">
  <p:tag name="TYPE" val="0"/>
  <p:tag name="POINTS" val="1"/>
  <p:tag name="TIME" val="15"/>
  <p:tag name="QUESTION" val="1"/>
</p:tagLst>
</file>

<file path=ppt/tags/tag46.xml><?xml version="1.0" encoding="utf-8"?>
<p:tagLst xmlns:a="http://schemas.openxmlformats.org/drawingml/2006/main" xmlns:r="http://schemas.openxmlformats.org/officeDocument/2006/relationships" xmlns:p="http://schemas.openxmlformats.org/presentationml/2006/main">
  <p:tag name="TYPE" val="0"/>
  <p:tag name="POINTS" val="1"/>
  <p:tag name="TIME" val="15"/>
  <p:tag name="QUESTION" val="1"/>
</p:tagLst>
</file>

<file path=ppt/tags/tag47.xml><?xml version="1.0" encoding="utf-8"?>
<p:tagLst xmlns:a="http://schemas.openxmlformats.org/drawingml/2006/main" xmlns:r="http://schemas.openxmlformats.org/officeDocument/2006/relationships" xmlns:p="http://schemas.openxmlformats.org/presentationml/2006/main">
  <p:tag name="TYPE" val="0"/>
  <p:tag name="POINTS" val="1"/>
  <p:tag name="TIME" val="15"/>
  <p:tag name="QUESTION" val="1"/>
</p:tagLst>
</file>

<file path=ppt/tags/tag48.xml><?xml version="1.0" encoding="utf-8"?>
<p:tagLst xmlns:a="http://schemas.openxmlformats.org/drawingml/2006/main" xmlns:r="http://schemas.openxmlformats.org/officeDocument/2006/relationships" xmlns:p="http://schemas.openxmlformats.org/presentationml/2006/main">
  <p:tag name="TYPE" val="0"/>
  <p:tag name="POINTS" val="1"/>
  <p:tag name="TIME" val="15"/>
  <p:tag name="QUESTION" val="1"/>
</p:tagLst>
</file>

<file path=ppt/tags/tag49.xml><?xml version="1.0" encoding="utf-8"?>
<p:tagLst xmlns:a="http://schemas.openxmlformats.org/drawingml/2006/main" xmlns:r="http://schemas.openxmlformats.org/officeDocument/2006/relationships" xmlns:p="http://schemas.openxmlformats.org/presentationml/2006/main">
  <p:tag name="TYPE" val="0"/>
  <p:tag name="POINTS" val="1"/>
  <p:tag name="TIME" val="15"/>
  <p:tag name="QUESTION" val="1"/>
</p:tagLst>
</file>

<file path=ppt/tags/tag5.xml><?xml version="1.0" encoding="utf-8"?>
<p:tagLst xmlns:a="http://schemas.openxmlformats.org/drawingml/2006/main" xmlns:r="http://schemas.openxmlformats.org/officeDocument/2006/relationships" xmlns:p="http://schemas.openxmlformats.org/presentationml/2006/main">
  <p:tag name="TYPE" val="0"/>
  <p:tag name="POINTS" val="1"/>
  <p:tag name="TIME" val="15"/>
  <p:tag name="QUESTION" val="1"/>
</p:tagLst>
</file>

<file path=ppt/tags/tag50.xml><?xml version="1.0" encoding="utf-8"?>
<p:tagLst xmlns:a="http://schemas.openxmlformats.org/drawingml/2006/main" xmlns:r="http://schemas.openxmlformats.org/officeDocument/2006/relationships" xmlns:p="http://schemas.openxmlformats.org/presentationml/2006/main">
  <p:tag name="TYPE" val="0"/>
  <p:tag name="POINTS" val="1"/>
  <p:tag name="TIME" val="15"/>
  <p:tag name="QUESTION" val="1"/>
</p:tagLst>
</file>

<file path=ppt/tags/tag51.xml><?xml version="1.0" encoding="utf-8"?>
<p:tagLst xmlns:a="http://schemas.openxmlformats.org/drawingml/2006/main" xmlns:r="http://schemas.openxmlformats.org/officeDocument/2006/relationships" xmlns:p="http://schemas.openxmlformats.org/presentationml/2006/main">
  <p:tag name="TYPE" val="0"/>
  <p:tag name="POINTS" val="1"/>
  <p:tag name="TIME" val="15"/>
  <p:tag name="QUESTION" val="1"/>
</p:tagLst>
</file>

<file path=ppt/tags/tag52.xml><?xml version="1.0" encoding="utf-8"?>
<p:tagLst xmlns:a="http://schemas.openxmlformats.org/drawingml/2006/main" xmlns:r="http://schemas.openxmlformats.org/officeDocument/2006/relationships" xmlns:p="http://schemas.openxmlformats.org/presentationml/2006/main">
  <p:tag name="TYPE" val="0"/>
  <p:tag name="POINTS" val="1"/>
  <p:tag name="TIME" val="15"/>
  <p:tag name="QUESTION" val="1"/>
</p:tagLst>
</file>

<file path=ppt/tags/tag53.xml><?xml version="1.0" encoding="utf-8"?>
<p:tagLst xmlns:a="http://schemas.openxmlformats.org/drawingml/2006/main" xmlns:r="http://schemas.openxmlformats.org/officeDocument/2006/relationships" xmlns:p="http://schemas.openxmlformats.org/presentationml/2006/main">
  <p:tag name="TYPE" val="0"/>
  <p:tag name="POINTS" val="1"/>
  <p:tag name="TIME" val="15"/>
  <p:tag name="QUESTION" val="1"/>
</p:tagLst>
</file>

<file path=ppt/tags/tag54.xml><?xml version="1.0" encoding="utf-8"?>
<p:tagLst xmlns:a="http://schemas.openxmlformats.org/drawingml/2006/main" xmlns:r="http://schemas.openxmlformats.org/officeDocument/2006/relationships" xmlns:p="http://schemas.openxmlformats.org/presentationml/2006/main">
  <p:tag name="TYPE" val="0"/>
  <p:tag name="POINTS" val="1"/>
  <p:tag name="TIME" val="15"/>
  <p:tag name="QUESTION" val="1"/>
</p:tagLst>
</file>

<file path=ppt/tags/tag55.xml><?xml version="1.0" encoding="utf-8"?>
<p:tagLst xmlns:a="http://schemas.openxmlformats.org/drawingml/2006/main" xmlns:r="http://schemas.openxmlformats.org/officeDocument/2006/relationships" xmlns:p="http://schemas.openxmlformats.org/presentationml/2006/main">
  <p:tag name="TYPE" val="0"/>
  <p:tag name="POINTS" val="1"/>
  <p:tag name="TIME" val="15"/>
  <p:tag name="QUESTION" val="1"/>
</p:tagLst>
</file>

<file path=ppt/tags/tag6.xml><?xml version="1.0" encoding="utf-8"?>
<p:tagLst xmlns:a="http://schemas.openxmlformats.org/drawingml/2006/main" xmlns:r="http://schemas.openxmlformats.org/officeDocument/2006/relationships" xmlns:p="http://schemas.openxmlformats.org/presentationml/2006/main">
  <p:tag name="TYPE" val="0"/>
  <p:tag name="POINTS" val="1"/>
  <p:tag name="TIME" val="15"/>
  <p:tag name="QUESTION" val="1"/>
</p:tagLst>
</file>

<file path=ppt/tags/tag7.xml><?xml version="1.0" encoding="utf-8"?>
<p:tagLst xmlns:a="http://schemas.openxmlformats.org/drawingml/2006/main" xmlns:r="http://schemas.openxmlformats.org/officeDocument/2006/relationships" xmlns:p="http://schemas.openxmlformats.org/presentationml/2006/main">
  <p:tag name="TYPE" val="0"/>
  <p:tag name="POINTS" val="1"/>
  <p:tag name="TIME" val="15"/>
  <p:tag name="QUESTION" val="1"/>
</p:tagLst>
</file>

<file path=ppt/tags/tag8.xml><?xml version="1.0" encoding="utf-8"?>
<p:tagLst xmlns:a="http://schemas.openxmlformats.org/drawingml/2006/main" xmlns:r="http://schemas.openxmlformats.org/officeDocument/2006/relationships" xmlns:p="http://schemas.openxmlformats.org/presentationml/2006/main">
  <p:tag name="TYPE" val="0"/>
  <p:tag name="POINTS" val="1"/>
  <p:tag name="TIME" val="15"/>
  <p:tag name="QUESTION" val="1"/>
</p:tagLst>
</file>

<file path=ppt/tags/tag9.xml><?xml version="1.0" encoding="utf-8"?>
<p:tagLst xmlns:a="http://schemas.openxmlformats.org/drawingml/2006/main" xmlns:r="http://schemas.openxmlformats.org/officeDocument/2006/relationships" xmlns:p="http://schemas.openxmlformats.org/presentationml/2006/main">
  <p:tag name="TYPE" val="0"/>
  <p:tag name="POINTS" val="1"/>
  <p:tag name="TIME" val="15"/>
  <p:tag name="QUESTION" val="1"/>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7a63ae98c9331042c85a0ce3caf3b722">
  <xsd:schema xmlns:xsd="http://www.w3.org/2001/XMLSchema" xmlns:p="http://schemas.microsoft.com/office/2006/metadata/properties" targetNamespace="http://schemas.microsoft.com/office/2006/metadata/properties" ma:root="true" ma:fieldsID="643ad641ad674e858ec36190b61f65cd">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093ECE16-3FC1-487C-9B75-C4570D5A5060}"/>
</file>

<file path=customXml/itemProps2.xml><?xml version="1.0" encoding="utf-8"?>
<ds:datastoreItem xmlns:ds="http://schemas.openxmlformats.org/officeDocument/2006/customXml" ds:itemID="{961371AF-95CB-48C3-8302-6F26617305D4}"/>
</file>

<file path=customXml/itemProps3.xml><?xml version="1.0" encoding="utf-8"?>
<ds:datastoreItem xmlns:ds="http://schemas.openxmlformats.org/officeDocument/2006/customXml" ds:itemID="{47B24EB2-CF75-4C5D-A393-A92DA409B1E3}"/>
</file>

<file path=docProps/app.xml><?xml version="1.0" encoding="utf-8"?>
<Properties xmlns="http://schemas.openxmlformats.org/officeDocument/2006/extended-properties" xmlns:vt="http://schemas.openxmlformats.org/officeDocument/2006/docPropsVTypes">
  <Template>Trek</Template>
  <TotalTime>6654</TotalTime>
  <Words>1456</Words>
  <Application>Microsoft Office PowerPoint</Application>
  <PresentationFormat>On-screen Show (4:3)</PresentationFormat>
  <Paragraphs>457</Paragraphs>
  <Slides>57</Slides>
  <Notes>0</Notes>
  <HiddenSlides>15</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57</vt:i4>
      </vt:variant>
    </vt:vector>
  </HeadingPairs>
  <TitlesOfParts>
    <vt:vector size="59" baseType="lpstr">
      <vt:lpstr>Trek</vt:lpstr>
      <vt:lpstr>Photo Editor Photo</vt:lpstr>
      <vt:lpstr>PowerPoint Presentation</vt:lpstr>
      <vt:lpstr>PowerPoint Presentation</vt:lpstr>
      <vt:lpstr>Provincial Exams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Graduation Transitions www.gleneagle.org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Show me the Money!</vt:lpstr>
      <vt:lpstr>PowerPoint Presentation</vt:lpstr>
      <vt:lpstr>PowerPoint Presentation</vt:lpstr>
      <vt:lpstr>PowerPoint Presentation</vt:lpstr>
      <vt:lpstr>PowerPoint Presentation</vt:lpstr>
      <vt:lpstr>plan your courses carefully!</vt:lpstr>
      <vt:lpstr>PowerPoint Presentation</vt:lpstr>
      <vt:lpstr>PowerPoint Presentation</vt:lpstr>
    </vt:vector>
  </TitlesOfParts>
  <Company>School District #43</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dmaclean</dc:creator>
  <cp:lastModifiedBy>Johal, Bindy</cp:lastModifiedBy>
  <cp:revision>513</cp:revision>
  <cp:lastPrinted>2011-03-03T02:27:09Z</cp:lastPrinted>
  <dcterms:created xsi:type="dcterms:W3CDTF">2008-02-12T22:20:46Z</dcterms:created>
  <dcterms:modified xsi:type="dcterms:W3CDTF">2015-01-27T01:21:36Z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TC011424121033</vt:lpwstr>
  </property>
</Properties>
</file>